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_rels/slideMaster1.xml.rels" ContentType="application/vnd.openxmlformats-package.relationships+xml"/>
  <Override PartName="/ppt/theme/theme1.xml" ContentType="application/vnd.openxmlformats-officedocument.theme+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_rels/presentation.xml.rels" ContentType="application/vnd.openxmlformats-package.relationships+xml"/>
  <Override PartName="/ppt/slides/slide26.xml" ContentType="application/vnd.openxmlformats-officedocument.presentationml.slide+xml"/>
  <Override PartName="/ppt/slides/slide9.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23.xml" ContentType="application/vnd.openxmlformats-officedocument.presentationml.slide+xml"/>
  <Override PartName="/ppt/slides/slide6.xml" ContentType="application/vnd.openxmlformats-officedocument.presentationml.slide+xml"/>
  <Override PartName="/ppt/slides/slide24.xml" ContentType="application/vnd.openxmlformats-officedocument.presentationml.slide+xml"/>
  <Override PartName="/ppt/slides/slide7.xml" ContentType="application/vnd.openxmlformats-officedocument.presentationml.slide+xml"/>
  <Override PartName="/ppt/slides/slide25.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_rels/slide9.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38.xml.rels" ContentType="application/vnd.openxmlformats-package.relationships+xml"/>
  <Override PartName="/ppt/slides/_rels/slide4.xml.rels" ContentType="application/vnd.openxmlformats-package.relationships+xml"/>
  <Override PartName="/ppt/slides/_rels/slide39.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25.xml.rels" ContentType="application/vnd.openxmlformats-package.relationships+xml"/>
  <Override PartName="/ppt/slides/_rels/slide26.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_rels/slide43.xml.rels" ContentType="application/vnd.openxmlformats-package.relationships+xml"/>
  <Override PartName="/ppt/slides/_rels/slide44.xml.rels" ContentType="application/vnd.openxmlformats-package.relationships+xml"/>
  <Override PartName="/ppt/slides/_rels/slide45.xml.rels" ContentType="application/vnd.openxmlformats-package.relationships+xml"/>
  <Override PartName="/ppt/slides/_rels/slide46.xml.rels" ContentType="application/vnd.openxmlformats-package.relationships+xml"/>
  <Override PartName="/ppt/slides/_rels/slide47.xml.rels" ContentType="application/vnd.openxmlformats-package.relationships+xml"/>
  <Override PartName="/ppt/media/image51.jpeg" ContentType="image/jpeg"/>
  <Override PartName="/ppt/media/image9.png" ContentType="image/png"/>
  <Override PartName="/ppt/media/image7.jpeg" ContentType="image/jpeg"/>
  <Override PartName="/ppt/media/image1.png" ContentType="image/png"/>
  <Override PartName="/ppt/media/image8.png" ContentType="image/png"/>
  <Override PartName="/ppt/media/image2.jpeg" ContentType="image/jpeg"/>
  <Override PartName="/ppt/media/image17.jpeg" ContentType="image/jpeg"/>
  <Override PartName="/ppt/media/image3.png" ContentType="image/png"/>
  <Override PartName="/ppt/media/image4.png" ContentType="image/png"/>
  <Override PartName="/ppt/media/image5.png" ContentType="image/png"/>
  <Override PartName="/ppt/media/image34.jpeg" ContentType="image/jpeg"/>
  <Override PartName="/ppt/media/image6.png" ContentType="image/png"/>
  <Override PartName="/ppt/media/image10.jpeg" ContentType="image/jpeg"/>
  <Override PartName="/ppt/media/image11.jpeg" ContentType="image/jpeg"/>
  <Override PartName="/ppt/media/image12.jpeg" ContentType="image/jpeg"/>
  <Override PartName="/ppt/media/image13.jpeg" ContentType="image/jpeg"/>
  <Override PartName="/ppt/media/image29.png" ContentType="image/png"/>
  <Override PartName="/ppt/media/image14.jpeg" ContentType="image/jpeg"/>
  <Override PartName="/ppt/media/image15.jpeg" ContentType="image/jpeg"/>
  <Override PartName="/ppt/media/image49.png" ContentType="image/png"/>
  <Override PartName="/ppt/media/image16.jpeg" ContentType="image/jpeg"/>
  <Override PartName="/ppt/media/image18.png" ContentType="image/png"/>
  <Override PartName="/ppt/media/image22.png" ContentType="image/png"/>
  <Override PartName="/ppt/media/image19.jpeg" ContentType="image/jpeg"/>
  <Override PartName="/ppt/media/image44.png" ContentType="image/png"/>
  <Override PartName="/ppt/media/image20.jpeg" ContentType="image/jpeg"/>
  <Override PartName="/ppt/media/image21.jpeg" ContentType="image/jpeg"/>
  <Override PartName="/ppt/media/image47.jpeg" ContentType="image/jpeg"/>
  <Override PartName="/ppt/media/image23.png" ContentType="image/png"/>
  <Override PartName="/ppt/media/image24.png" ContentType="image/png"/>
  <Override PartName="/ppt/media/image36.jpeg" ContentType="image/jpeg"/>
  <Override PartName="/ppt/media/image25.png" ContentType="image/png"/>
  <Override PartName="/ppt/media/image26.png" ContentType="image/png"/>
  <Override PartName="/ppt/media/image27.png" ContentType="image/png"/>
  <Override PartName="/ppt/media/image28.png" ContentType="image/png"/>
  <Override PartName="/ppt/media/image30.jpeg" ContentType="image/jpeg"/>
  <Override PartName="/ppt/media/image42.png" ContentType="image/png"/>
  <Override PartName="/ppt/media/image31.jpeg" ContentType="image/jpeg"/>
  <Override PartName="/ppt/media/image32.jpeg" ContentType="image/jpeg"/>
  <Override PartName="/ppt/media/image33.jpeg" ContentType="image/jpeg"/>
  <Override PartName="/ppt/media/image35.jpeg" ContentType="image/jpeg"/>
  <Override PartName="/ppt/media/image37.jpeg" ContentType="image/jpeg"/>
  <Override PartName="/ppt/media/image45.png" ContentType="image/png"/>
  <Override PartName="/ppt/media/image38.jpeg" ContentType="image/jpeg"/>
  <Override PartName="/ppt/media/image39.jpeg" ContentType="image/jpeg"/>
  <Override PartName="/ppt/media/image40.png" ContentType="image/png"/>
  <Override PartName="/ppt/media/image41.png" ContentType="image/png"/>
  <Override PartName="/ppt/media/image43.png" ContentType="image/png"/>
  <Override PartName="/ppt/media/image46.png" ContentType="image/png"/>
  <Override PartName="/ppt/media/image48.png" ContentType="image/png"/>
  <Override PartName="/ppt/media/image50.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
</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jpeg>
</file>

<file path=ppt/media/image2.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png>
</file>

<file path=ppt/media/image50.jpeg>
</file>

<file path=ppt/media/image51.jpeg>
</file>

<file path=ppt/media/image6.png>
</file>

<file path=ppt/media/image7.jpe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s-ES" sz="1800" spc="-1" strike="noStrike">
              <a:solidFill>
                <a:srgbClr val="000000"/>
              </a:solidFill>
              <a:latin typeface="Calibri"/>
            </a:endParaRPr>
          </a:p>
        </p:txBody>
      </p:sp>
      <p:sp>
        <p:nvSpPr>
          <p:cNvPr id="27" name="PlaceHolder 2"/>
          <p:cNvSpPr>
            <a:spLocks noGrp="1"/>
          </p:cNvSpPr>
          <p:nvPr>
            <p:ph type="body"/>
          </p:nvPr>
        </p:nvSpPr>
        <p:spPr>
          <a:xfrm>
            <a:off x="609480" y="160452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8" name="PlaceHolder 3"/>
          <p:cNvSpPr>
            <a:spLocks noGrp="1"/>
          </p:cNvSpPr>
          <p:nvPr>
            <p:ph type="body"/>
          </p:nvPr>
        </p:nvSpPr>
        <p:spPr>
          <a:xfrm>
            <a:off x="609480" y="368208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s-ES" sz="1800" spc="-1" strike="noStrike">
              <a:solidFill>
                <a:srgbClr val="000000"/>
              </a:solidFill>
              <a:latin typeface="Calibri"/>
            </a:endParaRPr>
          </a:p>
        </p:txBody>
      </p:sp>
      <p:sp>
        <p:nvSpPr>
          <p:cNvPr id="30"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1"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2" name="PlaceHolder 4"/>
          <p:cNvSpPr>
            <a:spLocks noGrp="1"/>
          </p:cNvSpPr>
          <p:nvPr>
            <p:ph type="body"/>
          </p:nvPr>
        </p:nvSpPr>
        <p:spPr>
          <a:xfrm>
            <a:off x="60948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3" name="PlaceHolder 5"/>
          <p:cNvSpPr>
            <a:spLocks noGrp="1"/>
          </p:cNvSpPr>
          <p:nvPr>
            <p:ph type="body"/>
          </p:nvPr>
        </p:nvSpPr>
        <p:spPr>
          <a:xfrm>
            <a:off x="623196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s-ES" sz="1800" spc="-1" strike="noStrike">
              <a:solidFill>
                <a:srgbClr val="000000"/>
              </a:solidFill>
              <a:latin typeface="Calibri"/>
            </a:endParaRPr>
          </a:p>
        </p:txBody>
      </p:sp>
      <p:sp>
        <p:nvSpPr>
          <p:cNvPr id="35" name="PlaceHolder 2"/>
          <p:cNvSpPr>
            <a:spLocks noGrp="1"/>
          </p:cNvSpPr>
          <p:nvPr>
            <p:ph type="body"/>
          </p:nvPr>
        </p:nvSpPr>
        <p:spPr>
          <a:xfrm>
            <a:off x="60948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6" name="PlaceHolder 3"/>
          <p:cNvSpPr>
            <a:spLocks noGrp="1"/>
          </p:cNvSpPr>
          <p:nvPr>
            <p:ph type="body"/>
          </p:nvPr>
        </p:nvSpPr>
        <p:spPr>
          <a:xfrm>
            <a:off x="431964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7" name="PlaceHolder 4"/>
          <p:cNvSpPr>
            <a:spLocks noGrp="1"/>
          </p:cNvSpPr>
          <p:nvPr>
            <p:ph type="body"/>
          </p:nvPr>
        </p:nvSpPr>
        <p:spPr>
          <a:xfrm>
            <a:off x="802980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8" name="PlaceHolder 5"/>
          <p:cNvSpPr>
            <a:spLocks noGrp="1"/>
          </p:cNvSpPr>
          <p:nvPr>
            <p:ph type="body"/>
          </p:nvPr>
        </p:nvSpPr>
        <p:spPr>
          <a:xfrm>
            <a:off x="60948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9" name="PlaceHolder 6"/>
          <p:cNvSpPr>
            <a:spLocks noGrp="1"/>
          </p:cNvSpPr>
          <p:nvPr>
            <p:ph type="body"/>
          </p:nvPr>
        </p:nvSpPr>
        <p:spPr>
          <a:xfrm>
            <a:off x="431964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40" name="PlaceHolder 7"/>
          <p:cNvSpPr>
            <a:spLocks noGrp="1"/>
          </p:cNvSpPr>
          <p:nvPr>
            <p:ph type="body"/>
          </p:nvPr>
        </p:nvSpPr>
        <p:spPr>
          <a:xfrm>
            <a:off x="802980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s-ES" sz="1800" spc="-1" strike="noStrike">
              <a:solidFill>
                <a:srgbClr val="000000"/>
              </a:solidFill>
              <a:latin typeface="Calibri"/>
            </a:endParaRPr>
          </a:p>
        </p:txBody>
      </p:sp>
      <p:sp>
        <p:nvSpPr>
          <p:cNvPr id="6"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s-E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s-ES" sz="1800" spc="-1" strike="noStrike">
              <a:solidFill>
                <a:srgbClr val="000000"/>
              </a:solidFill>
              <a:latin typeface="Calibri"/>
            </a:endParaRPr>
          </a:p>
        </p:txBody>
      </p:sp>
      <p:sp>
        <p:nvSpPr>
          <p:cNvPr id="8" name="PlaceHolder 2"/>
          <p:cNvSpPr>
            <a:spLocks noGrp="1"/>
          </p:cNvSpPr>
          <p:nvPr>
            <p:ph type="body"/>
          </p:nvPr>
        </p:nvSpPr>
        <p:spPr>
          <a:xfrm>
            <a:off x="609480" y="1604520"/>
            <a:ext cx="10972440" cy="397728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s-ES" sz="1800" spc="-1" strike="noStrike">
              <a:solidFill>
                <a:srgbClr val="000000"/>
              </a:solidFill>
              <a:latin typeface="Calibri"/>
            </a:endParaRPr>
          </a:p>
        </p:txBody>
      </p:sp>
      <p:sp>
        <p:nvSpPr>
          <p:cNvPr id="10" name="PlaceHolder 2"/>
          <p:cNvSpPr>
            <a:spLocks noGrp="1"/>
          </p:cNvSpPr>
          <p:nvPr>
            <p:ph type="body"/>
          </p:nvPr>
        </p:nvSpPr>
        <p:spPr>
          <a:xfrm>
            <a:off x="60948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11" name="PlaceHolder 3"/>
          <p:cNvSpPr>
            <a:spLocks noGrp="1"/>
          </p:cNvSpPr>
          <p:nvPr>
            <p:ph type="body"/>
          </p:nvPr>
        </p:nvSpPr>
        <p:spPr>
          <a:xfrm>
            <a:off x="623196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s-ES"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s-E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s-ES" sz="1800" spc="-1" strike="noStrike">
              <a:solidFill>
                <a:srgbClr val="000000"/>
              </a:solidFill>
              <a:latin typeface="Calibri"/>
            </a:endParaRPr>
          </a:p>
        </p:txBody>
      </p:sp>
      <p:sp>
        <p:nvSpPr>
          <p:cNvPr id="15"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17" name="PlaceHolder 4"/>
          <p:cNvSpPr>
            <a:spLocks noGrp="1"/>
          </p:cNvSpPr>
          <p:nvPr>
            <p:ph type="body"/>
          </p:nvPr>
        </p:nvSpPr>
        <p:spPr>
          <a:xfrm>
            <a:off x="60948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s-ES" sz="1800" spc="-1" strike="noStrike">
              <a:solidFill>
                <a:srgbClr val="000000"/>
              </a:solidFill>
              <a:latin typeface="Calibri"/>
            </a:endParaRPr>
          </a:p>
        </p:txBody>
      </p:sp>
      <p:sp>
        <p:nvSpPr>
          <p:cNvPr id="19" name="PlaceHolder 2"/>
          <p:cNvSpPr>
            <a:spLocks noGrp="1"/>
          </p:cNvSpPr>
          <p:nvPr>
            <p:ph type="body"/>
          </p:nvPr>
        </p:nvSpPr>
        <p:spPr>
          <a:xfrm>
            <a:off x="60948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20"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1" name="PlaceHolder 4"/>
          <p:cNvSpPr>
            <a:spLocks noGrp="1"/>
          </p:cNvSpPr>
          <p:nvPr>
            <p:ph type="body"/>
          </p:nvPr>
        </p:nvSpPr>
        <p:spPr>
          <a:xfrm>
            <a:off x="623196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s-ES" sz="1800" spc="-1" strike="noStrike">
              <a:solidFill>
                <a:srgbClr val="000000"/>
              </a:solidFill>
              <a:latin typeface="Calibri"/>
            </a:endParaRPr>
          </a:p>
        </p:txBody>
      </p:sp>
      <p:sp>
        <p:nvSpPr>
          <p:cNvPr id="23"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4"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5" name="PlaceHolder 4"/>
          <p:cNvSpPr>
            <a:spLocks noGrp="1"/>
          </p:cNvSpPr>
          <p:nvPr>
            <p:ph type="body"/>
          </p:nvPr>
        </p:nvSpPr>
        <p:spPr>
          <a:xfrm>
            <a:off x="609480" y="368208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dt"/>
          </p:nvPr>
        </p:nvSpPr>
        <p:spPr>
          <a:xfrm>
            <a:off x="838080" y="6356520"/>
            <a:ext cx="2742840" cy="364680"/>
          </a:xfrm>
          <a:prstGeom prst="rect">
            <a:avLst/>
          </a:prstGeom>
        </p:spPr>
        <p:txBody>
          <a:bodyPr anchor="ctr">
            <a:noAutofit/>
          </a:bodyPr>
          <a:p>
            <a:pPr>
              <a:lnSpc>
                <a:spcPct val="100000"/>
              </a:lnSpc>
            </a:pPr>
            <a:fld id="{929EF5FA-6082-4B68-B243-75DD1C5F688B}" type="datetime">
              <a:rPr b="0" lang="es-ES" sz="1200" spc="-1" strike="noStrike">
                <a:solidFill>
                  <a:srgbClr val="8b8b8b"/>
                </a:solidFill>
                <a:latin typeface="Calibri"/>
              </a:rPr>
              <a:t>31/10/21</a:t>
            </a:fld>
            <a:endParaRPr b="0" lang="es-ES" sz="1200" spc="-1" strike="noStrike">
              <a:latin typeface="Times New Roman"/>
            </a:endParaRPr>
          </a:p>
        </p:txBody>
      </p:sp>
      <p:sp>
        <p:nvSpPr>
          <p:cNvPr id="1" name="PlaceHolder 2"/>
          <p:cNvSpPr>
            <a:spLocks noGrp="1"/>
          </p:cNvSpPr>
          <p:nvPr>
            <p:ph type="ftr"/>
          </p:nvPr>
        </p:nvSpPr>
        <p:spPr>
          <a:xfrm>
            <a:off x="4038480" y="6356520"/>
            <a:ext cx="4114440" cy="364680"/>
          </a:xfrm>
          <a:prstGeom prst="rect">
            <a:avLst/>
          </a:prstGeom>
        </p:spPr>
        <p:txBody>
          <a:bodyPr anchor="ctr">
            <a:noAutofit/>
          </a:bodyPr>
          <a:p>
            <a:endParaRPr b="0" lang="es-ES" sz="2400" spc="-1" strike="noStrike">
              <a:latin typeface="Times New Roman"/>
            </a:endParaRPr>
          </a:p>
        </p:txBody>
      </p:sp>
      <p:sp>
        <p:nvSpPr>
          <p:cNvPr id="2" name="PlaceHolder 3"/>
          <p:cNvSpPr>
            <a:spLocks noGrp="1"/>
          </p:cNvSpPr>
          <p:nvPr>
            <p:ph type="sldNum"/>
          </p:nvPr>
        </p:nvSpPr>
        <p:spPr>
          <a:xfrm>
            <a:off x="8610480" y="6356520"/>
            <a:ext cx="2742840" cy="364680"/>
          </a:xfrm>
          <a:prstGeom prst="rect">
            <a:avLst/>
          </a:prstGeom>
        </p:spPr>
        <p:txBody>
          <a:bodyPr anchor="ctr">
            <a:noAutofit/>
          </a:bodyPr>
          <a:p>
            <a:pPr algn="r">
              <a:lnSpc>
                <a:spcPct val="100000"/>
              </a:lnSpc>
            </a:pPr>
            <a:fld id="{7A4BD452-7EA9-4342-BE82-6ECCA0349FD6}" type="slidenum">
              <a:rPr b="0" lang="es-ES" sz="1200" spc="-1" strike="noStrike">
                <a:solidFill>
                  <a:srgbClr val="8b8b8b"/>
                </a:solidFill>
                <a:latin typeface="Calibri"/>
              </a:rPr>
              <a:t>&lt;número&gt;</a:t>
            </a:fld>
            <a:endParaRPr b="0" lang="es-ES" sz="12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p:spPr>
        <p:txBody>
          <a:bodyPr lIns="0" rIns="0" tIns="0" bIns="0" anchor="ctr">
            <a:noAutofit/>
          </a:bodyPr>
          <a:p>
            <a:r>
              <a:rPr b="0" lang="es-ES" sz="1800" spc="-1" strike="noStrike">
                <a:solidFill>
                  <a:srgbClr val="000000"/>
                </a:solidFill>
                <a:latin typeface="Calibri"/>
              </a:rPr>
              <a:t>Pulse para editar el formato del texto de título</a:t>
            </a:r>
            <a:endParaRPr b="0" lang="es-ES" sz="1800" spc="-1" strike="noStrike">
              <a:solidFill>
                <a:srgbClr val="000000"/>
              </a:solidFill>
              <a:latin typeface="Calibri"/>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s-ES" sz="2800" spc="-1" strike="noStrike">
                <a:solidFill>
                  <a:srgbClr val="000000"/>
                </a:solidFill>
                <a:latin typeface="Calibri"/>
              </a:rPr>
              <a:t>Pulse para editar el formato de esquema del texto</a:t>
            </a:r>
            <a:endParaRPr b="0" lang="es-ES"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s-ES" sz="2000" spc="-1" strike="noStrike">
                <a:solidFill>
                  <a:srgbClr val="000000"/>
                </a:solidFill>
                <a:latin typeface="Calibri"/>
              </a:rPr>
              <a:t>Segundo nivel del esquema</a:t>
            </a:r>
            <a:endParaRPr b="0" lang="es-ES"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Calibri"/>
              </a:rPr>
              <a:t>Tercer nivel del esquema</a:t>
            </a:r>
            <a:endParaRPr b="0" lang="es-ES"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Calibri"/>
              </a:rPr>
              <a:t>Cuarto nivel del esquema</a:t>
            </a:r>
            <a:endParaRPr b="0" lang="es-ES"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s-ES" sz="2000" spc="-1" strike="noStrike">
                <a:solidFill>
                  <a:srgbClr val="000000"/>
                </a:solidFill>
                <a:latin typeface="Calibri"/>
              </a:rPr>
              <a:t>Quinto nivel del esquema</a:t>
            </a:r>
            <a:endParaRPr b="0" lang="es-E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s-ES" sz="2000" spc="-1" strike="noStrike">
                <a:solidFill>
                  <a:srgbClr val="000000"/>
                </a:solidFill>
                <a:latin typeface="Calibri"/>
              </a:rPr>
              <a:t>Sexto nivel del esquema</a:t>
            </a:r>
            <a:endParaRPr b="0" lang="es-E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s-ES" sz="2000" spc="-1" strike="noStrike">
                <a:solidFill>
                  <a:srgbClr val="000000"/>
                </a:solidFill>
                <a:latin typeface="Calibri"/>
              </a:rPr>
              <a:t>Séptimo nivel del esquema</a:t>
            </a:r>
            <a:endParaRPr b="0" lang="es-E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image" Target="../media/image3.png"/><Relationship Id="rId4"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image" Target="../media/image14.jpeg"/><Relationship Id="rId3"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1.xml"/>
</Relationships>
</file>

<file path=ppt/slides/_rels/slide16.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image" Target="../media/image20.jpeg"/><Relationship Id="rId2"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
</Relationships>
</file>

<file path=ppt/slides/_rels/slide20.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xml"/>
</Relationships>
</file>

<file path=ppt/slides/_rels/slide21.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xml"/>
</Relationships>
</file>

<file path=ppt/slides/_rels/slide22.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xml"/>
</Relationships>
</file>

<file path=ppt/slides/_rels/slide23.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xml"/>
</Relationships>
</file>

<file path=ppt/slides/_rels/slide24.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xml"/>
</Relationships>
</file>

<file path=ppt/slides/_rels/slide25.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xml"/>
</Relationships>
</file>

<file path=ppt/slides/_rels/slide26.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1.xml"/>
</Relationships>
</file>

<file path=ppt/slides/_rels/slide27.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1.xml"/>
</Relationships>
</file>

<file path=ppt/slides/_rels/slide28.xml.rels><?xml version="1.0" encoding="UTF-8"?>
<Relationships xmlns="http://schemas.openxmlformats.org/package/2006/relationships"><Relationship Id="rId1" Type="http://schemas.openxmlformats.org/officeDocument/2006/relationships/image" Target="../media/image30.jpeg"/><Relationship Id="rId2" Type="http://schemas.openxmlformats.org/officeDocument/2006/relationships/slideLayout" Target="../slideLayouts/slideLayout1.xml"/>
</Relationships>
</file>

<file path=ppt/slides/_rels/slide29.xml.rels><?xml version="1.0" encoding="UTF-8"?>
<Relationships xmlns="http://schemas.openxmlformats.org/package/2006/relationships"><Relationship Id="rId1" Type="http://schemas.openxmlformats.org/officeDocument/2006/relationships/image" Target="../media/image31.jpeg"/><Relationship Id="rId2"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image" Target="../media/image7.jpeg"/><Relationship Id="rId4" Type="http://schemas.openxmlformats.org/officeDocument/2006/relationships/slideLayout" Target="../slideLayouts/slideLayout1.xml"/>
</Relationships>
</file>

<file path=ppt/slides/_rels/slide30.xml.rels><?xml version="1.0" encoding="UTF-8"?>
<Relationships xmlns="http://schemas.openxmlformats.org/package/2006/relationships"><Relationship Id="rId1" Type="http://schemas.openxmlformats.org/officeDocument/2006/relationships/image" Target="../media/image32.jpeg"/><Relationship Id="rId2" Type="http://schemas.openxmlformats.org/officeDocument/2006/relationships/slideLayout" Target="../slideLayouts/slideLayout1.xml"/>
</Relationships>
</file>

<file path=ppt/slides/_rels/slide31.xml.rels><?xml version="1.0" encoding="UTF-8"?>
<Relationships xmlns="http://schemas.openxmlformats.org/package/2006/relationships"><Relationship Id="rId1" Type="http://schemas.openxmlformats.org/officeDocument/2006/relationships/image" Target="../media/image33.jpeg"/><Relationship Id="rId2" Type="http://schemas.openxmlformats.org/officeDocument/2006/relationships/slideLayout" Target="../slideLayouts/slideLayout1.xml"/>
</Relationships>
</file>

<file path=ppt/slides/_rels/slide32.xml.rels><?xml version="1.0" encoding="UTF-8"?>
<Relationships xmlns="http://schemas.openxmlformats.org/package/2006/relationships"><Relationship Id="rId1" Type="http://schemas.openxmlformats.org/officeDocument/2006/relationships/image" Target="../media/image34.jpeg"/><Relationship Id="rId2" Type="http://schemas.openxmlformats.org/officeDocument/2006/relationships/slideLayout" Target="../slideLayouts/slideLayout1.xml"/>
</Relationships>
</file>

<file path=ppt/slides/_rels/slide33.xml.rels><?xml version="1.0" encoding="UTF-8"?>
<Relationships xmlns="http://schemas.openxmlformats.org/package/2006/relationships"><Relationship Id="rId1" Type="http://schemas.openxmlformats.org/officeDocument/2006/relationships/image" Target="../media/image35.jpeg"/><Relationship Id="rId2" Type="http://schemas.openxmlformats.org/officeDocument/2006/relationships/slideLayout" Target="../slideLayouts/slideLayout1.xml"/>
</Relationships>
</file>

<file path=ppt/slides/_rels/slide34.xml.rels><?xml version="1.0" encoding="UTF-8"?>
<Relationships xmlns="http://schemas.openxmlformats.org/package/2006/relationships"><Relationship Id="rId1" Type="http://schemas.openxmlformats.org/officeDocument/2006/relationships/image" Target="../media/image36.jpeg"/><Relationship Id="rId2" Type="http://schemas.openxmlformats.org/officeDocument/2006/relationships/slideLayout" Target="../slideLayouts/slideLayout1.xml"/>
</Relationships>
</file>

<file path=ppt/slides/_rels/slide35.xml.rels><?xml version="1.0" encoding="UTF-8"?>
<Relationships xmlns="http://schemas.openxmlformats.org/package/2006/relationships"><Relationship Id="rId1" Type="http://schemas.openxmlformats.org/officeDocument/2006/relationships/image" Target="../media/image37.jpeg"/><Relationship Id="rId2" Type="http://schemas.openxmlformats.org/officeDocument/2006/relationships/slideLayout" Target="../slideLayouts/slideLayout1.xml"/>
</Relationships>
</file>

<file path=ppt/slides/_rels/slide36.xml.rels><?xml version="1.0" encoding="UTF-8"?>
<Relationships xmlns="http://schemas.openxmlformats.org/package/2006/relationships"><Relationship Id="rId1" Type="http://schemas.openxmlformats.org/officeDocument/2006/relationships/image" Target="../media/image38.jpeg"/><Relationship Id="rId2" Type="http://schemas.openxmlformats.org/officeDocument/2006/relationships/slideLayout" Target="../slideLayouts/slideLayout1.xml"/>
</Relationships>
</file>

<file path=ppt/slides/_rels/slide37.xml.rels><?xml version="1.0" encoding="UTF-8"?>
<Relationships xmlns="http://schemas.openxmlformats.org/package/2006/relationships"><Relationship Id="rId1" Type="http://schemas.openxmlformats.org/officeDocument/2006/relationships/image" Target="../media/image39.jpeg"/><Relationship Id="rId2" Type="http://schemas.openxmlformats.org/officeDocument/2006/relationships/slideLayout" Target="../slideLayouts/slideLayout1.xml"/>
</Relationships>
</file>

<file path=ppt/slides/_rels/slide38.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1.xml"/>
</Relationships>
</file>

<file path=ppt/slides/_rels/slide39.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
</Relationships>
</file>

<file path=ppt/slides/_rels/slide40.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image" Target="../media/image43.png"/><Relationship Id="rId3" Type="http://schemas.openxmlformats.org/officeDocument/2006/relationships/slideLayout" Target="../slideLayouts/slideLayout1.xml"/>
</Relationships>
</file>

<file path=ppt/slides/_rels/slide41.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image" Target="../media/image45.png"/><Relationship Id="rId3" Type="http://schemas.openxmlformats.org/officeDocument/2006/relationships/slideLayout" Target="../slideLayouts/slideLayout1.xml"/>
</Relationships>
</file>

<file path=ppt/slides/_rels/slide42.xml.rels><?xml version="1.0" encoding="UTF-8"?>
<Relationships xmlns="http://schemas.openxmlformats.org/package/2006/relationships"><Relationship Id="rId1" Type="http://schemas.openxmlformats.org/officeDocument/2006/relationships/image" Target="../media/image46.png"/><Relationship Id="rId2" Type="http://schemas.openxmlformats.org/officeDocument/2006/relationships/slideLayout" Target="../slideLayouts/slideLayout1.xml"/>
</Relationships>
</file>

<file path=ppt/slides/_rels/slide43.xml.rels><?xml version="1.0" encoding="UTF-8"?>
<Relationships xmlns="http://schemas.openxmlformats.org/package/2006/relationships"><Relationship Id="rId1" Type="http://schemas.openxmlformats.org/officeDocument/2006/relationships/image" Target="../media/image47.jpeg"/><Relationship Id="rId2" Type="http://schemas.openxmlformats.org/officeDocument/2006/relationships/slideLayout" Target="../slideLayouts/slideLayout1.xml"/>
</Relationships>
</file>

<file path=ppt/slides/_rels/slide44.xml.rels><?xml version="1.0" encoding="UTF-8"?>
<Relationships xmlns="http://schemas.openxmlformats.org/package/2006/relationships"><Relationship Id="rId1" Type="http://schemas.openxmlformats.org/officeDocument/2006/relationships/image" Target="../media/image48.png"/><Relationship Id="rId2" Type="http://schemas.openxmlformats.org/officeDocument/2006/relationships/slideLayout" Target="../slideLayouts/slideLayout1.xml"/>
</Relationships>
</file>

<file path=ppt/slides/_rels/slide45.xml.rels><?xml version="1.0" encoding="UTF-8"?>
<Relationships xmlns="http://schemas.openxmlformats.org/package/2006/relationships"><Relationship Id="rId1" Type="http://schemas.openxmlformats.org/officeDocument/2006/relationships/image" Target="../media/image49.png"/><Relationship Id="rId2" Type="http://schemas.openxmlformats.org/officeDocument/2006/relationships/slideLayout" Target="../slideLayouts/slideLayout1.xml"/>
</Relationships>
</file>

<file path=ppt/slides/_rels/slide46.xml.rels><?xml version="1.0" encoding="UTF-8"?>
<Relationships xmlns="http://schemas.openxmlformats.org/package/2006/relationships"><Relationship Id="rId1" Type="http://schemas.openxmlformats.org/officeDocument/2006/relationships/image" Target="../media/image50.jpeg"/><Relationship Id="rId2" Type="http://schemas.openxmlformats.org/officeDocument/2006/relationships/slideLayout" Target="../slideLayouts/slideLayout1.xml"/>
</Relationships>
</file>

<file path=ppt/slides/_rels/slide47.xml.rels><?xml version="1.0" encoding="UTF-8"?>
<Relationships xmlns="http://schemas.openxmlformats.org/package/2006/relationships"><Relationship Id="rId1" Type="http://schemas.openxmlformats.org/officeDocument/2006/relationships/image" Target="../media/image51.jpeg"/><Relationship Id="rId2"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hyperlink" Target="http://www.oracle.com/technetwork/es/java/javase/downloads/index.html" TargetMode="External"/><Relationship Id="rId2" Type="http://schemas.openxmlformats.org/officeDocument/2006/relationships/hyperlink" Target="http://www.oracle.com/technetwork/es/java/javase/downloads/index.html" TargetMode="External"/><Relationship Id="rId3" Type="http://schemas.openxmlformats.org/officeDocument/2006/relationships/hyperlink" Target="http://www.oracle.com/technetwork/es/java/javase/downloads/index.html" TargetMode="External"/><Relationship Id="rId4" Type="http://schemas.openxmlformats.org/officeDocument/2006/relationships/hyperlink" Target="https://developer.android.com/studio/index.html?hl=es" TargetMode="External"/><Relationship Id="rId5" Type="http://schemas.openxmlformats.org/officeDocument/2006/relationships/hyperlink" Target="https://developer.android.com/studio/index.html?hl=es" TargetMode="External"/><Relationship Id="rId6"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1" name="Imagen 1" descr=""/>
          <p:cNvPicPr/>
          <p:nvPr/>
        </p:nvPicPr>
        <p:blipFill>
          <a:blip r:embed="rId1"/>
          <a:stretch/>
        </p:blipFill>
        <p:spPr>
          <a:xfrm>
            <a:off x="1621440" y="2061000"/>
            <a:ext cx="7872480" cy="4190040"/>
          </a:xfrm>
          <a:prstGeom prst="rect">
            <a:avLst/>
          </a:prstGeom>
          <a:ln>
            <a:noFill/>
          </a:ln>
        </p:spPr>
      </p:pic>
      <p:sp>
        <p:nvSpPr>
          <p:cNvPr id="42" name="CustomShape 1"/>
          <p:cNvSpPr/>
          <p:nvPr/>
        </p:nvSpPr>
        <p:spPr>
          <a:xfrm>
            <a:off x="3319200" y="1360440"/>
            <a:ext cx="463896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s-ES" sz="1800" spc="-1" strike="noStrike">
                <a:solidFill>
                  <a:srgbClr val="000000"/>
                </a:solidFill>
                <a:latin typeface="Calibri"/>
              </a:rPr>
              <a:t>Programación multimedia y dispositivos móviles</a:t>
            </a:r>
            <a:endParaRPr b="0" lang="es-ES" sz="1800" spc="-1" strike="noStrike">
              <a:latin typeface="Arial"/>
            </a:endParaRPr>
          </a:p>
        </p:txBody>
      </p:sp>
      <p:pic>
        <p:nvPicPr>
          <p:cNvPr id="43" name="Imagen 3" descr=""/>
          <p:cNvPicPr/>
          <p:nvPr/>
        </p:nvPicPr>
        <p:blipFill>
          <a:blip r:embed="rId2"/>
          <a:stretch/>
        </p:blipFill>
        <p:spPr>
          <a:xfrm>
            <a:off x="154800" y="171720"/>
            <a:ext cx="2361960" cy="856800"/>
          </a:xfrm>
          <a:prstGeom prst="rect">
            <a:avLst/>
          </a:prstGeom>
          <a:ln>
            <a:noFill/>
          </a:ln>
        </p:spPr>
      </p:pic>
      <p:sp>
        <p:nvSpPr>
          <p:cNvPr id="44" name="CustomShape 2"/>
          <p:cNvSpPr/>
          <p:nvPr/>
        </p:nvSpPr>
        <p:spPr>
          <a:xfrm>
            <a:off x="2692800" y="443880"/>
            <a:ext cx="6106320" cy="699840"/>
          </a:xfrm>
          <a:prstGeom prst="rect">
            <a:avLst/>
          </a:prstGeom>
          <a:noFill/>
          <a:ln>
            <a:noFill/>
          </a:ln>
        </p:spPr>
        <p:style>
          <a:lnRef idx="0"/>
          <a:fillRef idx="0"/>
          <a:effectRef idx="0"/>
          <a:fontRef idx="minor"/>
        </p:style>
        <p:txBody>
          <a:bodyPr wrap="none" lIns="90000" rIns="90000" tIns="45000" bIns="45000">
            <a:spAutoFit/>
          </a:bodyPr>
          <a:p>
            <a:pPr algn="ctr">
              <a:lnSpc>
                <a:spcPct val="100000"/>
              </a:lnSpc>
            </a:pPr>
            <a:r>
              <a:rPr b="0" lang="es-ES" sz="4000" spc="-1" strike="noStrike">
                <a:solidFill>
                  <a:srgbClr val="000000"/>
                </a:solidFill>
                <a:latin typeface="Playfair Display"/>
              </a:rPr>
              <a:t>DAM GRADO SUPERIOR</a:t>
            </a:r>
            <a:endParaRPr b="0" lang="es-ES" sz="4000" spc="-1" strike="noStrike">
              <a:latin typeface="Arial"/>
            </a:endParaRPr>
          </a:p>
        </p:txBody>
      </p:sp>
      <p:pic>
        <p:nvPicPr>
          <p:cNvPr id="45" name="Imagen 5" descr=""/>
          <p:cNvPicPr/>
          <p:nvPr/>
        </p:nvPicPr>
        <p:blipFill>
          <a:blip r:embed="rId3"/>
          <a:stretch/>
        </p:blipFill>
        <p:spPr>
          <a:xfrm>
            <a:off x="9494640" y="4528440"/>
            <a:ext cx="1142640" cy="1028520"/>
          </a:xfrm>
          <a:prstGeom prst="rect">
            <a:avLst/>
          </a:prstGeom>
          <a:ln>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CustomShape 1"/>
          <p:cNvSpPr/>
          <p:nvPr/>
        </p:nvSpPr>
        <p:spPr>
          <a:xfrm>
            <a:off x="582840" y="40752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Dejamos por defecto para que instale el Android Studio, el Android SDK, Android Virtual Device etc.:</a:t>
            </a:r>
            <a:endParaRPr b="0" lang="es-ES" sz="1800" spc="-1" strike="noStrike">
              <a:latin typeface="Arial"/>
            </a:endParaRPr>
          </a:p>
        </p:txBody>
      </p:sp>
      <p:sp>
        <p:nvSpPr>
          <p:cNvPr id="60" name="CustomShape 2"/>
          <p:cNvSpPr/>
          <p:nvPr/>
        </p:nvSpPr>
        <p:spPr>
          <a:xfrm>
            <a:off x="5400" y="-1661760"/>
            <a:ext cx="1137960" cy="3780000"/>
          </a:xfrm>
          <a:prstGeom prst="rect">
            <a:avLst/>
          </a:prstGeom>
          <a:noFill/>
          <a:ln>
            <a:noFill/>
          </a:ln>
        </p:spPr>
        <p:style>
          <a:lnRef idx="0"/>
          <a:fillRef idx="0"/>
          <a:effectRef idx="0"/>
          <a:fontRef idx="minor"/>
        </p:style>
        <p:txBody>
          <a:bodyPr wrap="none" anchor="ctr">
            <a:spAutoFit/>
          </a:bodyPr>
          <a:p>
            <a:pPr>
              <a:lnSpc>
                <a:spcPct val="100000"/>
              </a:lnSpc>
            </a:pPr>
            <a:endParaRPr b="0" lang="es-ES" sz="1800" spc="-1" strike="noStrike">
              <a:latin typeface="Arial"/>
            </a:endParaRPr>
          </a:p>
          <a:p>
            <a:pPr>
              <a:lnSpc>
                <a:spcPct val="100000"/>
              </a:lnSpc>
            </a:pPr>
            <a:r>
              <a:rPr b="0" lang="es-ES" sz="1800" spc="-1" strike="noStrike">
                <a:solidFill>
                  <a:srgbClr val="000000"/>
                </a:solidFill>
                <a:latin typeface="Arial"/>
              </a:rPr>
              <a:t>  </a:t>
            </a:r>
            <a:r>
              <a:rPr b="0" lang="es-ES" sz="23400" spc="-1" strike="noStrike">
                <a:solidFill>
                  <a:srgbClr val="000000"/>
                </a:solidFill>
                <a:latin typeface="Arial"/>
              </a:rPr>
              <a:t> </a:t>
            </a:r>
            <a:endParaRPr b="0" lang="es-ES" sz="23400" spc="-1" strike="noStrike">
              <a:latin typeface="Arial"/>
            </a:endParaRPr>
          </a:p>
        </p:txBody>
      </p:sp>
      <p:pic>
        <p:nvPicPr>
          <p:cNvPr id="61" name="Picture 2" descr=""/>
          <p:cNvPicPr/>
          <p:nvPr/>
        </p:nvPicPr>
        <p:blipFill>
          <a:blip r:embed="rId1"/>
          <a:stretch/>
        </p:blipFill>
        <p:spPr>
          <a:xfrm>
            <a:off x="2522160" y="1300680"/>
            <a:ext cx="6585480" cy="514980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 name="CustomShape 1"/>
          <p:cNvSpPr/>
          <p:nvPr/>
        </p:nvSpPr>
        <p:spPr>
          <a:xfrm>
            <a:off x="394560" y="38952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Dejamos con los valores por defecto en las siguientes pantallas de instalación.</a:t>
            </a:r>
            <a:endParaRPr b="0" lang="es-ES" sz="1800" spc="-1" strike="noStrike">
              <a:latin typeface="Arial"/>
            </a:endParaRPr>
          </a:p>
        </p:txBody>
      </p:sp>
      <p:pic>
        <p:nvPicPr>
          <p:cNvPr id="63" name="Picture 2" descr=""/>
          <p:cNvPicPr/>
          <p:nvPr/>
        </p:nvPicPr>
        <p:blipFill>
          <a:blip r:embed="rId1"/>
          <a:stretch/>
        </p:blipFill>
        <p:spPr>
          <a:xfrm>
            <a:off x="2432520" y="1381680"/>
            <a:ext cx="6026760" cy="4731840"/>
          </a:xfrm>
          <a:prstGeom prst="rect">
            <a:avLst/>
          </a:prstGeom>
          <a:ln>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CustomShape 1"/>
          <p:cNvSpPr/>
          <p:nvPr/>
        </p:nvSpPr>
        <p:spPr>
          <a:xfrm>
            <a:off x="475200" y="20664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El tercer paso es ejecutar el Android Studio para poder empezar a desarrollar para Android:</a:t>
            </a:r>
            <a:endParaRPr b="0" lang="es-ES" sz="1800" spc="-1" strike="noStrike">
              <a:latin typeface="Arial"/>
            </a:endParaRPr>
          </a:p>
        </p:txBody>
      </p:sp>
      <p:pic>
        <p:nvPicPr>
          <p:cNvPr id="65" name="Picture 2" descr=""/>
          <p:cNvPicPr/>
          <p:nvPr/>
        </p:nvPicPr>
        <p:blipFill>
          <a:blip r:embed="rId1"/>
          <a:stretch/>
        </p:blipFill>
        <p:spPr>
          <a:xfrm>
            <a:off x="3391920" y="910800"/>
            <a:ext cx="4018320" cy="771840"/>
          </a:xfrm>
          <a:prstGeom prst="rect">
            <a:avLst/>
          </a:prstGeom>
          <a:ln>
            <a:noFill/>
          </a:ln>
        </p:spPr>
      </p:pic>
      <p:sp>
        <p:nvSpPr>
          <p:cNvPr id="66" name="CustomShape 2"/>
          <p:cNvSpPr/>
          <p:nvPr/>
        </p:nvSpPr>
        <p:spPr>
          <a:xfrm>
            <a:off x="475200" y="186660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La primera vez que lo ejecutamos elegimos el tipo de configuración "Standard":</a:t>
            </a:r>
            <a:endParaRPr b="0" lang="es-ES" sz="1800" spc="-1" strike="noStrike">
              <a:latin typeface="Arial"/>
            </a:endParaRPr>
          </a:p>
        </p:txBody>
      </p:sp>
      <p:pic>
        <p:nvPicPr>
          <p:cNvPr id="67" name="Picture 4" descr=""/>
          <p:cNvPicPr/>
          <p:nvPr/>
        </p:nvPicPr>
        <p:blipFill>
          <a:blip r:embed="rId2"/>
          <a:stretch/>
        </p:blipFill>
        <p:spPr>
          <a:xfrm>
            <a:off x="3197160" y="2620440"/>
            <a:ext cx="5193000" cy="3932280"/>
          </a:xfrm>
          <a:prstGeom prst="rect">
            <a:avLst/>
          </a:prstGeom>
          <a:ln>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CustomShape 1"/>
          <p:cNvSpPr/>
          <p:nvPr/>
        </p:nvSpPr>
        <p:spPr>
          <a:xfrm>
            <a:off x="403560" y="24624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Seguidamente se instalan las últimas componentes necesarias:</a:t>
            </a:r>
            <a:endParaRPr b="0" lang="es-ES" sz="1800" spc="-1" strike="noStrike">
              <a:latin typeface="Arial"/>
            </a:endParaRPr>
          </a:p>
        </p:txBody>
      </p:sp>
      <p:pic>
        <p:nvPicPr>
          <p:cNvPr id="69" name="Picture 2" descr=""/>
          <p:cNvPicPr/>
          <p:nvPr/>
        </p:nvPicPr>
        <p:blipFill>
          <a:blip r:embed="rId1"/>
          <a:stretch/>
        </p:blipFill>
        <p:spPr>
          <a:xfrm>
            <a:off x="2038320" y="775800"/>
            <a:ext cx="7590960" cy="5733720"/>
          </a:xfrm>
          <a:prstGeom prst="rect">
            <a:avLst/>
          </a:prstGeom>
          <a:ln>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 name="CustomShape 1"/>
          <p:cNvSpPr/>
          <p:nvPr/>
        </p:nvSpPr>
        <p:spPr>
          <a:xfrm>
            <a:off x="519840" y="36252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Finalmente aparece el siguiente diálogo desde donde podemos crear nuestro primer proyecto:</a:t>
            </a:r>
            <a:endParaRPr b="0" lang="es-ES" sz="1800" spc="-1" strike="noStrike">
              <a:latin typeface="Arial"/>
            </a:endParaRPr>
          </a:p>
        </p:txBody>
      </p:sp>
      <p:pic>
        <p:nvPicPr>
          <p:cNvPr id="71" name="Picture 2" descr=""/>
          <p:cNvPicPr/>
          <p:nvPr/>
        </p:nvPicPr>
        <p:blipFill>
          <a:blip r:embed="rId1"/>
          <a:stretch/>
        </p:blipFill>
        <p:spPr>
          <a:xfrm>
            <a:off x="2540160" y="1307880"/>
            <a:ext cx="6276600" cy="4428720"/>
          </a:xfrm>
          <a:prstGeom prst="rect">
            <a:avLst/>
          </a:prstGeom>
          <a:ln>
            <a:noFill/>
          </a:ln>
        </p:spPr>
      </p:pic>
      <p:sp>
        <p:nvSpPr>
          <p:cNvPr id="72" name="CustomShape 2"/>
          <p:cNvSpPr/>
          <p:nvPr/>
        </p:nvSpPr>
        <p:spPr>
          <a:xfrm>
            <a:off x="2375640" y="594756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Desde esta interfaz siempre procedemos para crear un nuevo proyecto.</a:t>
            </a:r>
            <a:endParaRPr b="0" lang="es-ES"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CustomShape 1"/>
          <p:cNvSpPr/>
          <p:nvPr/>
        </p:nvSpPr>
        <p:spPr>
          <a:xfrm>
            <a:off x="510840" y="308880"/>
            <a:ext cx="6795000" cy="3646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s-ES" sz="1800" spc="-1" strike="noStrike">
                <a:solidFill>
                  <a:srgbClr val="333333"/>
                </a:solidFill>
                <a:latin typeface="Arial"/>
              </a:rPr>
              <a:t>2 - Pasos para crear el primer proyecto Android Studio</a:t>
            </a:r>
            <a:endParaRPr b="0" lang="es-ES" sz="1800" spc="-1" strike="noStrike">
              <a:latin typeface="Arial"/>
            </a:endParaRPr>
          </a:p>
        </p:txBody>
      </p:sp>
      <p:sp>
        <p:nvSpPr>
          <p:cNvPr id="74" name="CustomShape 2"/>
          <p:cNvSpPr/>
          <p:nvPr/>
        </p:nvSpPr>
        <p:spPr>
          <a:xfrm>
            <a:off x="2985120" y="81972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Una vez que iniciamos el entorno del Android Studio aparece el diálogo principal:</a:t>
            </a:r>
            <a:endParaRPr b="0" lang="es-ES" sz="1800" spc="-1" strike="noStrike">
              <a:latin typeface="Arial"/>
            </a:endParaRPr>
          </a:p>
        </p:txBody>
      </p:sp>
      <p:pic>
        <p:nvPicPr>
          <p:cNvPr id="75" name="Picture 2" descr=""/>
          <p:cNvPicPr/>
          <p:nvPr/>
        </p:nvPicPr>
        <p:blipFill>
          <a:blip r:embed="rId1"/>
          <a:stretch/>
        </p:blipFill>
        <p:spPr>
          <a:xfrm>
            <a:off x="2580120" y="1607760"/>
            <a:ext cx="6276600" cy="4428720"/>
          </a:xfrm>
          <a:prstGeom prst="rect">
            <a:avLst/>
          </a:prstGeom>
          <a:ln>
            <a:noFill/>
          </a:ln>
        </p:spPr>
      </p:pic>
      <p:sp>
        <p:nvSpPr>
          <p:cNvPr id="76" name="CustomShape 3"/>
          <p:cNvSpPr/>
          <p:nvPr/>
        </p:nvSpPr>
        <p:spPr>
          <a:xfrm>
            <a:off x="2691000" y="6178680"/>
            <a:ext cx="580608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s-ES" sz="1800" spc="-1" strike="noStrike">
                <a:solidFill>
                  <a:srgbClr val="333333"/>
                </a:solidFill>
                <a:latin typeface="arial"/>
              </a:rPr>
              <a:t>Elegimos la opción "Start a New Android Studio project"</a:t>
            </a:r>
            <a:endParaRPr b="0" lang="es-ES" sz="18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CustomShape 1"/>
          <p:cNvSpPr/>
          <p:nvPr/>
        </p:nvSpPr>
        <p:spPr>
          <a:xfrm>
            <a:off x="457200" y="158400"/>
            <a:ext cx="11313000" cy="11876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Ahora aparecerán una serie de ventanas para configurar el proyecto, el primer diálogo debemos especificar el Nombre de la aplicación, la url de nuestra empresa (que será el nombre del paquete que asigna java para los archivos fuentes) y la ubicación en el disco de nuestro proyecto y el lenguaje de programación en el que se desarrollará en el que tenéis dos opciones JAVA o KOTLIN en el caso nuestro será con JAVA:</a:t>
            </a:r>
            <a:endParaRPr b="0" lang="es-ES" sz="1800" spc="-1" strike="noStrike">
              <a:latin typeface="Arial"/>
            </a:endParaRPr>
          </a:p>
        </p:txBody>
      </p:sp>
      <p:pic>
        <p:nvPicPr>
          <p:cNvPr id="78" name="Imagen 3" descr=""/>
          <p:cNvPicPr/>
          <p:nvPr/>
        </p:nvPicPr>
        <p:blipFill>
          <a:blip r:embed="rId1"/>
          <a:stretch/>
        </p:blipFill>
        <p:spPr>
          <a:xfrm>
            <a:off x="2151720" y="1358640"/>
            <a:ext cx="6534720" cy="5218560"/>
          </a:xfrm>
          <a:prstGeom prst="rect">
            <a:avLst/>
          </a:prstGeom>
          <a:ln>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CustomShape 1"/>
          <p:cNvSpPr/>
          <p:nvPr/>
        </p:nvSpPr>
        <p:spPr>
          <a:xfrm>
            <a:off x="394560" y="255960"/>
            <a:ext cx="1108908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En el segundo diálogo procedemos a especificar la versión de Android mínima donde se ejecutará la aplicación que desarrollemos (dejaremos la versión 4.0.3):</a:t>
            </a:r>
            <a:endParaRPr b="0" lang="es-ES" sz="1800" spc="-1" strike="noStrike">
              <a:latin typeface="Arial"/>
            </a:endParaRPr>
          </a:p>
        </p:txBody>
      </p:sp>
      <p:pic>
        <p:nvPicPr>
          <p:cNvPr id="80" name="Picture 2" descr=""/>
          <p:cNvPicPr/>
          <p:nvPr/>
        </p:nvPicPr>
        <p:blipFill>
          <a:blip r:embed="rId1"/>
          <a:stretch/>
        </p:blipFill>
        <p:spPr>
          <a:xfrm>
            <a:off x="2907720" y="1031040"/>
            <a:ext cx="4629960" cy="559872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CustomShape 1"/>
          <p:cNvSpPr/>
          <p:nvPr/>
        </p:nvSpPr>
        <p:spPr>
          <a:xfrm>
            <a:off x="385560" y="322920"/>
            <a:ext cx="1090980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El tercer diálogo especificamos el esqueleto básico de nuestra aplicación, seleccionaremos "Empty Activity" si tenemos el Android Studio 2.2:</a:t>
            </a:r>
            <a:endParaRPr b="0" lang="es-ES" sz="1800" spc="-1" strike="noStrike">
              <a:latin typeface="Arial"/>
            </a:endParaRPr>
          </a:p>
        </p:txBody>
      </p:sp>
      <p:pic>
        <p:nvPicPr>
          <p:cNvPr id="82" name="Picture 2" descr=""/>
          <p:cNvPicPr/>
          <p:nvPr/>
        </p:nvPicPr>
        <p:blipFill>
          <a:blip r:embed="rId1"/>
          <a:stretch/>
        </p:blipFill>
        <p:spPr>
          <a:xfrm>
            <a:off x="2976120" y="1227960"/>
            <a:ext cx="4714920" cy="531000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CustomShape 1"/>
          <p:cNvSpPr/>
          <p:nvPr/>
        </p:nvSpPr>
        <p:spPr>
          <a:xfrm>
            <a:off x="206280" y="243000"/>
            <a:ext cx="11429640" cy="913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Finalmente el último diálogo tenemos que indicar el nombre de la ventana principal de la aplicación (Activity Name) y otros datos más que veremos a lo largo del curso (dejaremos con los nombres por defecto que propone Android Studio):</a:t>
            </a:r>
            <a:endParaRPr b="0" lang="es-ES" sz="1800" spc="-1" strike="noStrike">
              <a:latin typeface="Arial"/>
            </a:endParaRPr>
          </a:p>
        </p:txBody>
      </p:sp>
      <p:pic>
        <p:nvPicPr>
          <p:cNvPr id="84" name="Picture 2" descr=""/>
          <p:cNvPicPr/>
          <p:nvPr/>
        </p:nvPicPr>
        <p:blipFill>
          <a:blip r:embed="rId1"/>
          <a:stretch/>
        </p:blipFill>
        <p:spPr>
          <a:xfrm>
            <a:off x="3078000" y="1166400"/>
            <a:ext cx="4846320" cy="544932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6" name="Imagen 1" descr=""/>
          <p:cNvPicPr/>
          <p:nvPr/>
        </p:nvPicPr>
        <p:blipFill>
          <a:blip r:embed="rId1"/>
          <a:srcRect l="18091" t="29417" r="19486" b="22747"/>
          <a:stretch/>
        </p:blipFill>
        <p:spPr>
          <a:xfrm>
            <a:off x="1945440" y="1783800"/>
            <a:ext cx="8354880" cy="3601440"/>
          </a:xfrm>
          <a:prstGeom prst="rect">
            <a:avLst/>
          </a:prstGeom>
          <a:ln>
            <a:noFill/>
          </a:ln>
        </p:spPr>
      </p:pic>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CustomShape 1"/>
          <p:cNvSpPr/>
          <p:nvPr/>
        </p:nvSpPr>
        <p:spPr>
          <a:xfrm>
            <a:off x="376560" y="151920"/>
            <a:ext cx="1109808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Tenemos finalmente creado nuestro primer proyecto en Android Studio y podemos ahora ver el entorno del Android Studio para codificar la aplicación:</a:t>
            </a:r>
            <a:endParaRPr b="0" lang="es-ES" sz="1800" spc="-1" strike="noStrike">
              <a:latin typeface="Arial"/>
            </a:endParaRPr>
          </a:p>
        </p:txBody>
      </p:sp>
      <p:pic>
        <p:nvPicPr>
          <p:cNvPr id="86" name="Imagen 2" descr=""/>
          <p:cNvPicPr/>
          <p:nvPr/>
        </p:nvPicPr>
        <p:blipFill>
          <a:blip r:embed="rId1"/>
          <a:srcRect l="0" t="0" r="0" b="4444"/>
          <a:stretch/>
        </p:blipFill>
        <p:spPr>
          <a:xfrm>
            <a:off x="376560" y="798480"/>
            <a:ext cx="11142720" cy="5988960"/>
          </a:xfrm>
          <a:prstGeom prst="rect">
            <a:avLst/>
          </a:prstGeom>
          <a:ln>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CustomShape 1"/>
          <p:cNvSpPr/>
          <p:nvPr/>
        </p:nvSpPr>
        <p:spPr>
          <a:xfrm>
            <a:off x="475200" y="336600"/>
            <a:ext cx="3675240" cy="1736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El Android Studio nos genera todos los directorios y archivos básicos para iniciar nuestro proyecto, los podemos ver en el lado izquierdo del entorno de desarrollo:</a:t>
            </a:r>
            <a:endParaRPr b="0" lang="es-ES" sz="1800" spc="-1" strike="noStrike">
              <a:latin typeface="Arial"/>
            </a:endParaRPr>
          </a:p>
        </p:txBody>
      </p:sp>
      <p:pic>
        <p:nvPicPr>
          <p:cNvPr id="88" name="Imagen 2" descr=""/>
          <p:cNvPicPr/>
          <p:nvPr/>
        </p:nvPicPr>
        <p:blipFill>
          <a:blip r:embed="rId1"/>
          <a:srcRect l="0" t="0" r="67951" b="23234"/>
          <a:stretch/>
        </p:blipFill>
        <p:spPr>
          <a:xfrm>
            <a:off x="4572000" y="98640"/>
            <a:ext cx="4951080" cy="6669360"/>
          </a:xfrm>
          <a:prstGeom prst="rect">
            <a:avLst/>
          </a:prstGeom>
          <a:ln>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CustomShape 1"/>
          <p:cNvSpPr/>
          <p:nvPr/>
        </p:nvSpPr>
        <p:spPr>
          <a:xfrm>
            <a:off x="313920" y="84240"/>
            <a:ext cx="11456640" cy="201060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0" lang="es-ES" sz="1800" spc="-1" strike="noStrike">
                <a:solidFill>
                  <a:srgbClr val="333333"/>
                </a:solidFill>
                <a:latin typeface="arial"/>
              </a:rPr>
              <a:t>No haremos en este momento un análisis del significado y objetivo de cada uno de estas secciones y archivos generados, sino a medida que avancemos con este curso iremos viendo en forma puntual y profunda.</a:t>
            </a:r>
            <a:endParaRPr b="0" lang="es-ES" sz="1800" spc="-1" strike="noStrike">
              <a:latin typeface="Arial"/>
            </a:endParaRPr>
          </a:p>
          <a:p>
            <a:pPr algn="just">
              <a:lnSpc>
                <a:spcPct val="100000"/>
              </a:lnSpc>
            </a:pPr>
            <a:r>
              <a:rPr b="0" lang="es-ES" sz="1800" spc="-1" strike="noStrike">
                <a:solidFill>
                  <a:srgbClr val="333333"/>
                </a:solidFill>
                <a:latin typeface="arial"/>
              </a:rPr>
              <a:t>La interfaz visual de nuestro programa para Android se almacena en un archivo XML en la carpeta res, subcarpeta layout y el archivo se llama activity_main.xml. En esta carpeta tenemos creada nuestra primer pantalla.</a:t>
            </a:r>
            <a:endParaRPr b="0" lang="es-ES" sz="1800" spc="-1" strike="noStrike">
              <a:latin typeface="Arial"/>
            </a:endParaRPr>
          </a:p>
          <a:p>
            <a:pPr algn="just">
              <a:lnSpc>
                <a:spcPct val="100000"/>
              </a:lnSpc>
            </a:pPr>
            <a:r>
              <a:rPr b="0" lang="es-ES" sz="1800" spc="-1" strike="noStrike">
                <a:solidFill>
                  <a:srgbClr val="333333"/>
                </a:solidFill>
                <a:latin typeface="arial"/>
              </a:rPr>
              <a:t>Al seleccionar este archivo el Android Studio nos permite visualizar el contenido en "Design" o "Text" (es decir en vista de diseño o en vista de código):</a:t>
            </a:r>
            <a:endParaRPr b="0" lang="es-ES" sz="1800" spc="-1" strike="noStrike">
              <a:latin typeface="Arial"/>
            </a:endParaRPr>
          </a:p>
        </p:txBody>
      </p:sp>
      <p:pic>
        <p:nvPicPr>
          <p:cNvPr id="90" name="Imagen 3" descr=""/>
          <p:cNvPicPr/>
          <p:nvPr/>
        </p:nvPicPr>
        <p:blipFill>
          <a:blip r:embed="rId1"/>
          <a:stretch/>
        </p:blipFill>
        <p:spPr>
          <a:xfrm>
            <a:off x="2545920" y="2115720"/>
            <a:ext cx="8085960" cy="4548240"/>
          </a:xfrm>
          <a:prstGeom prst="rect">
            <a:avLst/>
          </a:prstGeom>
          <a:ln>
            <a:noFill/>
          </a:ln>
        </p:spPr>
      </p:pic>
      <p:sp>
        <p:nvSpPr>
          <p:cNvPr id="91" name="CustomShape 2"/>
          <p:cNvSpPr/>
          <p:nvPr/>
        </p:nvSpPr>
        <p:spPr>
          <a:xfrm>
            <a:off x="324720" y="2267280"/>
            <a:ext cx="179964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s-ES" sz="1800" spc="-1" strike="noStrike">
                <a:solidFill>
                  <a:srgbClr val="333333"/>
                </a:solidFill>
                <a:latin typeface="arial"/>
              </a:rPr>
              <a:t>Vista de diseño:</a:t>
            </a:r>
            <a:endParaRPr b="0" lang="es-ES" sz="18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582840" y="382320"/>
            <a:ext cx="10685520" cy="913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A partir de la versión 2.2 del Android Studio tenemos la vista "blueprint" que nos nuestra una interfaz simplificada muy útil cuando tenemos pantallas complejas que veremos más adelante. Podemos ver solo la vista de diseño o "blueprint" seleccionando alguno de los botones que aparecen aquí:</a:t>
            </a:r>
            <a:endParaRPr b="0" lang="es-ES" sz="1800" spc="-1" strike="noStrike">
              <a:latin typeface="Arial"/>
            </a:endParaRPr>
          </a:p>
        </p:txBody>
      </p:sp>
      <p:pic>
        <p:nvPicPr>
          <p:cNvPr id="93" name="Imagen 3" descr=""/>
          <p:cNvPicPr/>
          <p:nvPr/>
        </p:nvPicPr>
        <p:blipFill>
          <a:blip r:embed="rId1"/>
          <a:srcRect l="0" t="0" r="0" b="37517"/>
          <a:stretch/>
        </p:blipFill>
        <p:spPr>
          <a:xfrm>
            <a:off x="1583280" y="1677600"/>
            <a:ext cx="8474760" cy="4522320"/>
          </a:xfrm>
          <a:prstGeom prst="rect">
            <a:avLst/>
          </a:prstGeom>
          <a:ln>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525240" y="429480"/>
            <a:ext cx="179964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s-ES" sz="1800" spc="-1" strike="noStrike">
                <a:solidFill>
                  <a:srgbClr val="333333"/>
                </a:solidFill>
                <a:latin typeface="arial"/>
              </a:rPr>
              <a:t>Vista de código:</a:t>
            </a:r>
            <a:endParaRPr b="0" lang="es-ES" sz="1800" spc="-1" strike="noStrike">
              <a:latin typeface="Arial"/>
            </a:endParaRPr>
          </a:p>
        </p:txBody>
      </p:sp>
      <p:pic>
        <p:nvPicPr>
          <p:cNvPr id="95" name="Imagen 3" descr=""/>
          <p:cNvPicPr/>
          <p:nvPr/>
        </p:nvPicPr>
        <p:blipFill>
          <a:blip r:embed="rId1"/>
          <a:stretch/>
        </p:blipFill>
        <p:spPr>
          <a:xfrm>
            <a:off x="1084680" y="878400"/>
            <a:ext cx="10058040" cy="5657400"/>
          </a:xfrm>
          <a:prstGeom prst="rect">
            <a:avLst/>
          </a:prstGeom>
          <a:ln>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224280" y="129600"/>
            <a:ext cx="11115720" cy="209808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0" lang="es-ES" sz="1200" spc="-1" strike="noStrike">
                <a:solidFill>
                  <a:srgbClr val="333333"/>
                </a:solidFill>
                <a:latin typeface="arial"/>
              </a:rPr>
              <a:t>El Android Studio ya insertó un control de tipo RelativeLayout que permite ingresar controles visuales alineados a los bordes y a otros controles que haya en la ventana (más adelante analizaremos este layout)</a:t>
            </a:r>
            <a:endParaRPr b="0" lang="es-ES" sz="1200" spc="-1" strike="noStrike">
              <a:latin typeface="Arial"/>
            </a:endParaRPr>
          </a:p>
          <a:p>
            <a:pPr algn="just">
              <a:lnSpc>
                <a:spcPct val="100000"/>
              </a:lnSpc>
            </a:pPr>
            <a:endParaRPr b="0" lang="es-ES" sz="1200" spc="-1" strike="noStrike">
              <a:latin typeface="Arial"/>
            </a:endParaRPr>
          </a:p>
          <a:p>
            <a:pPr algn="just">
              <a:lnSpc>
                <a:spcPct val="100000"/>
              </a:lnSpc>
            </a:pPr>
            <a:r>
              <a:rPr b="0" lang="es-ES" sz="1200" spc="-1" strike="noStrike">
                <a:solidFill>
                  <a:srgbClr val="333333"/>
                </a:solidFill>
                <a:latin typeface="arial"/>
              </a:rPr>
              <a:t>Ya veremos que podemos modificar todo este archivo para que se adapte a la aplicación que queremos desarrollar.</a:t>
            </a:r>
            <a:endParaRPr b="0" lang="es-ES" sz="1200" spc="-1" strike="noStrike">
              <a:latin typeface="Arial"/>
            </a:endParaRPr>
          </a:p>
          <a:p>
            <a:pPr algn="just">
              <a:lnSpc>
                <a:spcPct val="100000"/>
              </a:lnSpc>
            </a:pPr>
            <a:r>
              <a:rPr b="0" lang="es-ES" sz="1200" spc="-1" strike="noStrike">
                <a:solidFill>
                  <a:srgbClr val="333333"/>
                </a:solidFill>
                <a:latin typeface="arial"/>
              </a:rPr>
              <a:t>A lo largo de este curso iremos viendo los objetivos de cada una de las secciones que cuenta el Android Studio para implementar la interfaz, codificar en java las funcionalidades de la aplicación etc.</a:t>
            </a:r>
            <a:endParaRPr b="0" lang="es-ES" sz="1200" spc="-1" strike="noStrike">
              <a:latin typeface="Arial"/>
            </a:endParaRPr>
          </a:p>
          <a:p>
            <a:pPr algn="just">
              <a:lnSpc>
                <a:spcPct val="100000"/>
              </a:lnSpc>
            </a:pPr>
            <a:endParaRPr b="0" lang="es-ES" sz="1200" spc="-1" strike="noStrike">
              <a:latin typeface="Arial"/>
            </a:endParaRPr>
          </a:p>
          <a:p>
            <a:pPr algn="just">
              <a:lnSpc>
                <a:spcPct val="100000"/>
              </a:lnSpc>
            </a:pPr>
            <a:r>
              <a:rPr b="0" lang="es-ES" sz="1200" spc="-1" strike="noStrike">
                <a:solidFill>
                  <a:srgbClr val="333333"/>
                </a:solidFill>
                <a:latin typeface="arial"/>
              </a:rPr>
              <a:t>Antes de probar la aplicación en el emulador de un dispositivo Android procederemos a hacer un pequeño cambio a la interfaz que aparece en el celular: borraremos la label que dice "Hello World" (simplemente seleccionando con el mouse dicho elemento y presionando la tecla delete, podemos seleccionarla de cualquiera de las dos interfaces "Design" o "blueprint") y de la "Palette" arrastraremos un "Button" al centro del celular y en la ventana "Properties" estando seleccionado el "Button" cambiaremos la propiedad "text" por la cadena "Hola Mundo":</a:t>
            </a:r>
            <a:endParaRPr b="0" lang="es-ES" sz="1200" spc="-1" strike="noStrike">
              <a:latin typeface="Arial"/>
            </a:endParaRPr>
          </a:p>
        </p:txBody>
      </p:sp>
      <p:pic>
        <p:nvPicPr>
          <p:cNvPr id="97" name="Imagen 2" descr=""/>
          <p:cNvPicPr/>
          <p:nvPr/>
        </p:nvPicPr>
        <p:blipFill>
          <a:blip r:embed="rId1"/>
          <a:srcRect l="0" t="0" r="0" b="3923"/>
          <a:stretch/>
        </p:blipFill>
        <p:spPr>
          <a:xfrm>
            <a:off x="1878840" y="2396880"/>
            <a:ext cx="7806600" cy="4218840"/>
          </a:xfrm>
          <a:prstGeom prst="rect">
            <a:avLst/>
          </a:prstGeom>
          <a:ln>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
          <p:cNvSpPr/>
          <p:nvPr/>
        </p:nvSpPr>
        <p:spPr>
          <a:xfrm>
            <a:off x="484200" y="400320"/>
            <a:ext cx="6095520" cy="1736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Para ejecutar la aplicación presionamos el triángulo verde o seleccionamos del menú de opciones "Run -&gt; Run app" y en este diálogo procedemos a dejar seleccionado el emulador por defecto que aparece (Nexus 5X) y presionamos el botón "OK" (si no tiene ningún emulador puede crear uno):</a:t>
            </a:r>
            <a:endParaRPr b="0" lang="es-ES" sz="1800" spc="-1" strike="noStrike">
              <a:latin typeface="Arial"/>
            </a:endParaRPr>
          </a:p>
        </p:txBody>
      </p:sp>
      <p:pic>
        <p:nvPicPr>
          <p:cNvPr id="99" name="Imagen 2" descr=""/>
          <p:cNvPicPr/>
          <p:nvPr/>
        </p:nvPicPr>
        <p:blipFill>
          <a:blip r:embed="rId1"/>
          <a:srcRect l="0" t="0" r="0" b="4444"/>
          <a:stretch/>
        </p:blipFill>
        <p:spPr>
          <a:xfrm>
            <a:off x="2707200" y="2154600"/>
            <a:ext cx="8220240" cy="4418280"/>
          </a:xfrm>
          <a:prstGeom prst="rect">
            <a:avLst/>
          </a:prstGeom>
          <a:ln>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CustomShape 1"/>
          <p:cNvSpPr/>
          <p:nvPr/>
        </p:nvSpPr>
        <p:spPr>
          <a:xfrm>
            <a:off x="510840" y="169920"/>
            <a:ext cx="11277360" cy="173628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0" lang="es-ES" sz="1800" spc="-1" strike="noStrike">
                <a:solidFill>
                  <a:srgbClr val="333333"/>
                </a:solidFill>
                <a:latin typeface="arial"/>
              </a:rPr>
              <a:t>Luego de un rato aparecerá el emulador de Android en pantalla (el arranque del emulador puede llevar más de un minuto), es IMPORTANTE tener en cuenta que una vez que el emulador se ha arrancado no lo debemos cerrar cada vez que hacemos cambios en nuestra aplicación o codificamos otras aplicaciones, sino que volvemos a ejecutar la aplicación con los cambios y al estar el emulador corriendo el tiempo que tarda hasta que aparece nuestro programa en el emulador es muy reducido.</a:t>
            </a:r>
            <a:endParaRPr b="0" lang="es-ES" sz="1800" spc="-1" strike="noStrike">
              <a:latin typeface="Arial"/>
            </a:endParaRPr>
          </a:p>
          <a:p>
            <a:pPr algn="just">
              <a:lnSpc>
                <a:spcPct val="100000"/>
              </a:lnSpc>
            </a:pPr>
            <a:r>
              <a:rPr b="0" lang="es-ES" sz="1800" spc="-1" strike="noStrike">
                <a:solidFill>
                  <a:srgbClr val="333333"/>
                </a:solidFill>
                <a:latin typeface="arial"/>
              </a:rPr>
              <a:t>Cuando terminó de cargarse el emulador debe aparecer nuestra aplicación ejecutándose:</a:t>
            </a:r>
            <a:endParaRPr b="0" lang="es-ES" sz="1800" spc="-1" strike="noStrike">
              <a:latin typeface="Arial"/>
            </a:endParaRPr>
          </a:p>
        </p:txBody>
      </p:sp>
      <p:pic>
        <p:nvPicPr>
          <p:cNvPr id="101" name="Imagen 2" descr=""/>
          <p:cNvPicPr/>
          <p:nvPr/>
        </p:nvPicPr>
        <p:blipFill>
          <a:blip r:embed="rId1"/>
          <a:srcRect l="0" t="0" r="0" b="4574"/>
          <a:stretch/>
        </p:blipFill>
        <p:spPr>
          <a:xfrm>
            <a:off x="1362600" y="1852560"/>
            <a:ext cx="9090000" cy="4879080"/>
          </a:xfrm>
          <a:prstGeom prst="rect">
            <a:avLst/>
          </a:prstGeom>
          <a:ln>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CustomShape 1"/>
          <p:cNvSpPr/>
          <p:nvPr/>
        </p:nvSpPr>
        <p:spPr>
          <a:xfrm>
            <a:off x="3918240" y="348840"/>
            <a:ext cx="320760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1" lang="es-ES" sz="1800" spc="-1" strike="noStrike">
                <a:solidFill>
                  <a:srgbClr val="333333"/>
                </a:solidFill>
                <a:latin typeface="Arial"/>
              </a:rPr>
              <a:t>Capturar el clic de un botón</a:t>
            </a:r>
            <a:endParaRPr b="0" lang="es-ES" sz="1800" spc="-1" strike="noStrike">
              <a:latin typeface="Arial"/>
            </a:endParaRPr>
          </a:p>
        </p:txBody>
      </p:sp>
      <p:sp>
        <p:nvSpPr>
          <p:cNvPr id="103" name="CustomShape 2"/>
          <p:cNvSpPr/>
          <p:nvPr/>
        </p:nvSpPr>
        <p:spPr>
          <a:xfrm>
            <a:off x="250920" y="718200"/>
            <a:ext cx="11528280" cy="146196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1" lang="es-ES" sz="1800" spc="-1" strike="noStrike">
                <a:solidFill>
                  <a:srgbClr val="333333"/>
                </a:solidFill>
                <a:latin typeface="arial"/>
              </a:rPr>
              <a:t>Supuesto prático:</a:t>
            </a:r>
            <a:endParaRPr b="0" lang="es-ES" sz="1800" spc="-1" strike="noStrike">
              <a:latin typeface="Arial"/>
            </a:endParaRPr>
          </a:p>
          <a:p>
            <a:pPr algn="just">
              <a:lnSpc>
                <a:spcPct val="100000"/>
              </a:lnSpc>
            </a:pPr>
            <a:r>
              <a:rPr b="0" lang="es-ES" sz="1800" spc="-1" strike="noStrike">
                <a:solidFill>
                  <a:srgbClr val="333333"/>
                </a:solidFill>
                <a:latin typeface="arial"/>
              </a:rPr>
              <a:t>Confeccionar un programa que permita la carga de dos números enteros en controles de tipo EditText (Number). Mostrar dentro de los mismos controles EditText mensajes que soliciten la carga de los valores. Disponer un Button para sumar los dos valores ingresados. Mostrar el resultado en un control de tipo TextView.</a:t>
            </a:r>
            <a:endParaRPr b="0" lang="es-ES" sz="1800" spc="-1" strike="noStrike">
              <a:latin typeface="Arial"/>
            </a:endParaRPr>
          </a:p>
          <a:p>
            <a:pPr algn="just">
              <a:lnSpc>
                <a:spcPct val="100000"/>
              </a:lnSpc>
            </a:pPr>
            <a:r>
              <a:rPr b="0" lang="es-ES" sz="1800" spc="-1" strike="noStrike">
                <a:solidFill>
                  <a:srgbClr val="333333"/>
                </a:solidFill>
                <a:latin typeface="arial"/>
              </a:rPr>
              <a:t>La interfaz visual debe quedar algo semejante a esto:</a:t>
            </a:r>
            <a:endParaRPr b="0" lang="es-ES" sz="1800" spc="-1" strike="noStrike">
              <a:latin typeface="Arial"/>
            </a:endParaRPr>
          </a:p>
        </p:txBody>
      </p:sp>
      <p:pic>
        <p:nvPicPr>
          <p:cNvPr id="104" name="Picture 2" descr=""/>
          <p:cNvPicPr/>
          <p:nvPr/>
        </p:nvPicPr>
        <p:blipFill>
          <a:blip r:embed="rId1"/>
          <a:stretch/>
        </p:blipFill>
        <p:spPr>
          <a:xfrm>
            <a:off x="2870640" y="2344680"/>
            <a:ext cx="5385600" cy="4367520"/>
          </a:xfrm>
          <a:prstGeom prst="rect">
            <a:avLst/>
          </a:prstGeom>
          <a:ln>
            <a:noFill/>
          </a:ln>
        </p:spPr>
      </p:pic>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CustomShape 1"/>
          <p:cNvSpPr/>
          <p:nvPr/>
        </p:nvSpPr>
        <p:spPr>
          <a:xfrm>
            <a:off x="376560" y="151920"/>
            <a:ext cx="11133720" cy="228492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0" lang="es-ES" sz="1800" spc="-1" strike="noStrike">
                <a:solidFill>
                  <a:srgbClr val="333333"/>
                </a:solidFill>
                <a:latin typeface="arial"/>
              </a:rPr>
              <a:t>Recordar que si queremos ocultar o volver a mostrar el diseño "blueprint" tenemos tres íconos en la parte superior del diseñador.</a:t>
            </a:r>
            <a:endParaRPr b="0" lang="es-ES" sz="1800" spc="-1" strike="noStrike">
              <a:latin typeface="Arial"/>
            </a:endParaRPr>
          </a:p>
          <a:p>
            <a:pPr algn="just">
              <a:lnSpc>
                <a:spcPct val="100000"/>
              </a:lnSpc>
            </a:pPr>
            <a:endParaRPr b="0" lang="es-ES" sz="1800" spc="-1" strike="noStrike">
              <a:latin typeface="Arial"/>
            </a:endParaRPr>
          </a:p>
          <a:p>
            <a:pPr algn="just">
              <a:lnSpc>
                <a:spcPct val="100000"/>
              </a:lnSpc>
            </a:pPr>
            <a:r>
              <a:rPr b="0" lang="es-ES" sz="1800" spc="-1" strike="noStrike">
                <a:solidFill>
                  <a:srgbClr val="333333"/>
                </a:solidFill>
                <a:latin typeface="arial"/>
              </a:rPr>
              <a:t>Crear un proyecto llamado:Proyecto002.</a:t>
            </a:r>
            <a:endParaRPr b="0" lang="es-ES" sz="1800" spc="-1" strike="noStrike">
              <a:latin typeface="Arial"/>
            </a:endParaRPr>
          </a:p>
          <a:p>
            <a:pPr algn="just">
              <a:lnSpc>
                <a:spcPct val="100000"/>
              </a:lnSpc>
            </a:pPr>
            <a:r>
              <a:rPr b="0" lang="es-ES" sz="1800" spc="-1" strike="noStrike">
                <a:solidFill>
                  <a:srgbClr val="333333"/>
                </a:solidFill>
                <a:latin typeface="arial"/>
              </a:rPr>
              <a:t>Veamos paso a paso como creamos la interfaz visual de nuestro programa. Primero borramos el TextView que aparece por defecto cuando se crea un proyecto con el Android Studio. Ahora desde la ventana "Palette" seleccionamos de la pestaña "Text Fields (EditText)" el control "Number" (es de la clase EditText) y lo arrastramos a la ventana de diseño de nuestra interfaz a la parte superior izquierda:</a:t>
            </a:r>
            <a:endParaRPr b="0" lang="es-ES" sz="1800" spc="-1" strike="noStrike">
              <a:latin typeface="Arial"/>
            </a:endParaRPr>
          </a:p>
        </p:txBody>
      </p:sp>
      <p:pic>
        <p:nvPicPr>
          <p:cNvPr id="106" name="Picture 2" descr=""/>
          <p:cNvPicPr/>
          <p:nvPr/>
        </p:nvPicPr>
        <p:blipFill>
          <a:blip r:embed="rId1"/>
          <a:stretch/>
        </p:blipFill>
        <p:spPr>
          <a:xfrm>
            <a:off x="3947760" y="2460240"/>
            <a:ext cx="3425760" cy="4272840"/>
          </a:xfrm>
          <a:prstGeom prst="rect">
            <a:avLst/>
          </a:prstGeom>
          <a:ln>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7" name="Imagen 3" descr=""/>
          <p:cNvPicPr/>
          <p:nvPr/>
        </p:nvPicPr>
        <p:blipFill>
          <a:blip r:embed="rId1"/>
          <a:srcRect l="16179" t="29939" r="21179" b="22747"/>
          <a:stretch/>
        </p:blipFill>
        <p:spPr>
          <a:xfrm>
            <a:off x="116640" y="0"/>
            <a:ext cx="8394120" cy="3566160"/>
          </a:xfrm>
          <a:prstGeom prst="rect">
            <a:avLst/>
          </a:prstGeom>
          <a:ln>
            <a:noFill/>
          </a:ln>
        </p:spPr>
      </p:pic>
      <p:pic>
        <p:nvPicPr>
          <p:cNvPr id="48" name="Imagen 4" descr=""/>
          <p:cNvPicPr/>
          <p:nvPr/>
        </p:nvPicPr>
        <p:blipFill>
          <a:blip r:embed="rId2"/>
          <a:stretch/>
        </p:blipFill>
        <p:spPr>
          <a:xfrm>
            <a:off x="8255160" y="1283040"/>
            <a:ext cx="3582000" cy="3825000"/>
          </a:xfrm>
          <a:prstGeom prst="rect">
            <a:avLst/>
          </a:prstGeom>
          <a:ln>
            <a:noFill/>
          </a:ln>
        </p:spPr>
      </p:pic>
      <p:pic>
        <p:nvPicPr>
          <p:cNvPr id="49" name="Imagen 5" descr=""/>
          <p:cNvPicPr/>
          <p:nvPr/>
        </p:nvPicPr>
        <p:blipFill>
          <a:blip r:embed="rId3"/>
          <a:stretch/>
        </p:blipFill>
        <p:spPr>
          <a:xfrm>
            <a:off x="609480" y="3668760"/>
            <a:ext cx="7790040" cy="2878920"/>
          </a:xfrm>
          <a:prstGeom prst="rect">
            <a:avLst/>
          </a:prstGeom>
          <a:ln>
            <a:noFill/>
          </a:ln>
        </p:spPr>
      </p:pic>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CustomShape 1"/>
          <p:cNvSpPr/>
          <p:nvPr/>
        </p:nvSpPr>
        <p:spPr>
          <a:xfrm>
            <a:off x="2770200" y="206280"/>
            <a:ext cx="6095520" cy="913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Ahora lo seleccionamos y en la ventana de propiedades (Properties) especificamos la propiedad hint, disponemos el texto "Ingrese el primer valor":</a:t>
            </a:r>
            <a:endParaRPr b="0" lang="es-ES" sz="1800" spc="-1" strike="noStrike">
              <a:latin typeface="Arial"/>
            </a:endParaRPr>
          </a:p>
        </p:txBody>
      </p:sp>
      <p:pic>
        <p:nvPicPr>
          <p:cNvPr id="108" name="Picture 2" descr=""/>
          <p:cNvPicPr/>
          <p:nvPr/>
        </p:nvPicPr>
        <p:blipFill>
          <a:blip r:embed="rId1"/>
          <a:stretch/>
        </p:blipFill>
        <p:spPr>
          <a:xfrm>
            <a:off x="2770200" y="1329120"/>
            <a:ext cx="5671080" cy="5231520"/>
          </a:xfrm>
          <a:prstGeom prst="rect">
            <a:avLst/>
          </a:prstGeom>
          <a:ln>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CustomShape 1"/>
          <p:cNvSpPr/>
          <p:nvPr/>
        </p:nvSpPr>
        <p:spPr>
          <a:xfrm>
            <a:off x="2695320" y="37152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También vamos a especificar la propiedad "id", y le asignaremos el valor et1</a:t>
            </a:r>
            <a:endParaRPr b="0" lang="es-ES" sz="1800" spc="-1" strike="noStrike">
              <a:latin typeface="Arial"/>
            </a:endParaRPr>
          </a:p>
        </p:txBody>
      </p:sp>
      <p:pic>
        <p:nvPicPr>
          <p:cNvPr id="110" name="Picture 2" descr=""/>
          <p:cNvPicPr/>
          <p:nvPr/>
        </p:nvPicPr>
        <p:blipFill>
          <a:blip r:embed="rId1"/>
          <a:stretch/>
        </p:blipFill>
        <p:spPr>
          <a:xfrm>
            <a:off x="2695320" y="1197000"/>
            <a:ext cx="5491800" cy="5022720"/>
          </a:xfrm>
          <a:prstGeom prst="rect">
            <a:avLst/>
          </a:prstGeom>
          <a:ln>
            <a:noFill/>
          </a:ln>
        </p:spPr>
      </p:pic>
      <p:sp>
        <p:nvSpPr>
          <p:cNvPr id="111" name="CustomShape 2"/>
          <p:cNvSpPr/>
          <p:nvPr/>
        </p:nvSpPr>
        <p:spPr>
          <a:xfrm>
            <a:off x="8432640" y="3592080"/>
            <a:ext cx="3349440" cy="22849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Hemos entonces asignado como nombre a este objeto: et1 (recordemos que se trata de un objeto de la clase EditText), este nombre haremos referencia posteriormente desde el programa en Java.</a:t>
            </a:r>
            <a:endParaRPr b="0" lang="es-ES" sz="18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2913480" y="162360"/>
            <a:ext cx="6095520" cy="1461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Efectuamos los mismos pasos para crear el segundo EditText de tipo "Number" (iniciamos las propiedades respectivas) Definimos el id con el nombre et2 y la propiedad hint con el mensaje "Ingrese el segundo valor", el resultado visual debe ser algo semejante a esto:</a:t>
            </a:r>
            <a:endParaRPr b="0" lang="es-ES" sz="1800" spc="-1" strike="noStrike">
              <a:latin typeface="Arial"/>
            </a:endParaRPr>
          </a:p>
        </p:txBody>
      </p:sp>
      <p:pic>
        <p:nvPicPr>
          <p:cNvPr id="113" name="Picture 2" descr=""/>
          <p:cNvPicPr/>
          <p:nvPr/>
        </p:nvPicPr>
        <p:blipFill>
          <a:blip r:embed="rId1"/>
          <a:stretch/>
        </p:blipFill>
        <p:spPr>
          <a:xfrm>
            <a:off x="2459520" y="1785240"/>
            <a:ext cx="6693120" cy="4797360"/>
          </a:xfrm>
          <a:prstGeom prst="rect">
            <a:avLst/>
          </a:prstGeom>
          <a:ln>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CustomShape 1"/>
          <p:cNvSpPr/>
          <p:nvPr/>
        </p:nvSpPr>
        <p:spPr>
          <a:xfrm>
            <a:off x="2895480" y="13860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De la pestaña "Widgets" arrastramos un control de tipo "Button":</a:t>
            </a:r>
            <a:endParaRPr b="0" lang="es-ES" sz="1800" spc="-1" strike="noStrike">
              <a:latin typeface="Arial"/>
            </a:endParaRPr>
          </a:p>
        </p:txBody>
      </p:sp>
      <p:pic>
        <p:nvPicPr>
          <p:cNvPr id="115" name="Picture 2" descr=""/>
          <p:cNvPicPr/>
          <p:nvPr/>
        </p:nvPicPr>
        <p:blipFill>
          <a:blip r:embed="rId1"/>
          <a:stretch/>
        </p:blipFill>
        <p:spPr>
          <a:xfrm>
            <a:off x="3992400" y="784800"/>
            <a:ext cx="4281480" cy="5859360"/>
          </a:xfrm>
          <a:prstGeom prst="rect">
            <a:avLst/>
          </a:prstGeom>
          <a:ln>
            <a:noFill/>
          </a:ln>
        </p:spPr>
      </p:pic>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CustomShape 1"/>
          <p:cNvSpPr/>
          <p:nvPr/>
        </p:nvSpPr>
        <p:spPr>
          <a:xfrm>
            <a:off x="2644560" y="331560"/>
            <a:ext cx="6095520" cy="913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Iniciamos la propiedad text con el texto "Sumar" y la propiedad id la dejamos con el valor ya creado llamado "button":</a:t>
            </a:r>
            <a:endParaRPr b="0" lang="es-ES" sz="1800" spc="-1" strike="noStrike">
              <a:latin typeface="Arial"/>
            </a:endParaRPr>
          </a:p>
        </p:txBody>
      </p:sp>
      <p:pic>
        <p:nvPicPr>
          <p:cNvPr id="117" name="Picture 2" descr=""/>
          <p:cNvPicPr/>
          <p:nvPr/>
        </p:nvPicPr>
        <p:blipFill>
          <a:blip r:embed="rId1"/>
          <a:stretch/>
        </p:blipFill>
        <p:spPr>
          <a:xfrm>
            <a:off x="2889720" y="1698840"/>
            <a:ext cx="5007600" cy="4468320"/>
          </a:xfrm>
          <a:prstGeom prst="rect">
            <a:avLst/>
          </a:prstGeom>
          <a:ln>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CustomShape 1"/>
          <p:cNvSpPr/>
          <p:nvPr/>
        </p:nvSpPr>
        <p:spPr>
          <a:xfrm>
            <a:off x="2796840" y="318600"/>
            <a:ext cx="6095520" cy="11876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Para terminar con nuestra interfaz visual arrastramos una componente de tipo "TextView" de la pestaña "Widgets". Definimos la propiedad id con el valor "tv1" y la propiedad text con el texto "Resultado":</a:t>
            </a:r>
            <a:endParaRPr b="0" lang="es-ES" sz="1800" spc="-1" strike="noStrike">
              <a:latin typeface="Arial"/>
            </a:endParaRPr>
          </a:p>
        </p:txBody>
      </p:sp>
      <p:pic>
        <p:nvPicPr>
          <p:cNvPr id="119" name="Picture 2" descr=""/>
          <p:cNvPicPr/>
          <p:nvPr/>
        </p:nvPicPr>
        <p:blipFill>
          <a:blip r:embed="rId1"/>
          <a:stretch/>
        </p:blipFill>
        <p:spPr>
          <a:xfrm>
            <a:off x="2796840" y="1712520"/>
            <a:ext cx="5674320" cy="4991400"/>
          </a:xfrm>
          <a:prstGeom prst="rect">
            <a:avLst/>
          </a:prstGeom>
          <a:ln>
            <a:noFill/>
          </a:ln>
        </p:spPr>
      </p:pic>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CustomShape 1"/>
          <p:cNvSpPr/>
          <p:nvPr/>
        </p:nvSpPr>
        <p:spPr>
          <a:xfrm>
            <a:off x="3258720" y="187200"/>
            <a:ext cx="454428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s-ES" sz="1800" spc="-1" strike="noStrike">
                <a:solidFill>
                  <a:srgbClr val="333333"/>
                </a:solidFill>
                <a:latin typeface="arial"/>
              </a:rPr>
              <a:t>La interfaz final debe ser semejante a esta:</a:t>
            </a:r>
            <a:endParaRPr b="0" lang="es-ES" sz="1800" spc="-1" strike="noStrike">
              <a:latin typeface="Arial"/>
            </a:endParaRPr>
          </a:p>
        </p:txBody>
      </p:sp>
      <p:pic>
        <p:nvPicPr>
          <p:cNvPr id="121" name="Picture 2" descr=""/>
          <p:cNvPicPr/>
          <p:nvPr/>
        </p:nvPicPr>
        <p:blipFill>
          <a:blip r:embed="rId1"/>
          <a:stretch/>
        </p:blipFill>
        <p:spPr>
          <a:xfrm>
            <a:off x="2468520" y="610920"/>
            <a:ext cx="5976000" cy="4846320"/>
          </a:xfrm>
          <a:prstGeom prst="rect">
            <a:avLst/>
          </a:prstGeom>
          <a:ln>
            <a:noFill/>
          </a:ln>
        </p:spPr>
      </p:pic>
      <p:sp>
        <p:nvSpPr>
          <p:cNvPr id="122" name="CustomShape 2"/>
          <p:cNvSpPr/>
          <p:nvPr/>
        </p:nvSpPr>
        <p:spPr>
          <a:xfrm>
            <a:off x="179280" y="5511600"/>
            <a:ext cx="11411640" cy="118764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0" lang="es-ES" sz="1800" spc="-1" strike="noStrike">
                <a:solidFill>
                  <a:srgbClr val="333333"/>
                </a:solidFill>
                <a:latin typeface="arial"/>
              </a:rPr>
              <a:t>Si en este momento ejecutamos la aplicación aparece la interfaz visual correctamente pero cuando presionemos el botón no mostrará la suma.</a:t>
            </a:r>
            <a:endParaRPr b="0" lang="es-ES" sz="1800" spc="-1" strike="noStrike">
              <a:latin typeface="Arial"/>
            </a:endParaRPr>
          </a:p>
          <a:p>
            <a:pPr algn="just">
              <a:lnSpc>
                <a:spcPct val="100000"/>
              </a:lnSpc>
            </a:pPr>
            <a:r>
              <a:rPr b="0" lang="es-ES" sz="1800" spc="-1" strike="noStrike">
                <a:solidFill>
                  <a:srgbClr val="333333"/>
                </a:solidFill>
                <a:latin typeface="arial"/>
              </a:rPr>
              <a:t>Hasta ahora hemos trabajado solo con el archivo xml (activity_main.xml) donde se definen los controles visuales de la ventana que estamos creando.</a:t>
            </a:r>
            <a:endParaRPr b="0" lang="es-ES" sz="1800" spc="-1" strike="noStrike">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CustomShape 1"/>
          <p:cNvSpPr/>
          <p:nvPr/>
        </p:nvSpPr>
        <p:spPr>
          <a:xfrm>
            <a:off x="2635560" y="282960"/>
            <a:ext cx="6095520" cy="913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Abrimos seguidamente el archivo MainActivity.java que lo podemos ubicar en la carpeta app\java\com\tutorialesprogramacionya\proyecto002\MainActivity:</a:t>
            </a:r>
            <a:endParaRPr b="0" lang="es-ES" sz="1800" spc="-1" strike="noStrike">
              <a:latin typeface="Arial"/>
            </a:endParaRPr>
          </a:p>
        </p:txBody>
      </p:sp>
      <p:pic>
        <p:nvPicPr>
          <p:cNvPr id="124" name="Picture 2" descr=""/>
          <p:cNvPicPr/>
          <p:nvPr/>
        </p:nvPicPr>
        <p:blipFill>
          <a:blip r:embed="rId1"/>
          <a:stretch/>
        </p:blipFill>
        <p:spPr>
          <a:xfrm>
            <a:off x="2369880" y="1672560"/>
            <a:ext cx="6773760" cy="4809960"/>
          </a:xfrm>
          <a:prstGeom prst="rect">
            <a:avLst/>
          </a:prstGeom>
          <a:ln>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CustomShape 1"/>
          <p:cNvSpPr/>
          <p:nvPr/>
        </p:nvSpPr>
        <p:spPr>
          <a:xfrm>
            <a:off x="457200" y="319680"/>
            <a:ext cx="11017440" cy="118764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0" lang="es-ES" sz="1800" spc="-1" strike="noStrike">
                <a:solidFill>
                  <a:srgbClr val="333333"/>
                </a:solidFill>
                <a:latin typeface="arial"/>
              </a:rPr>
              <a:t>La clase MainActivity hereda de la clase AppCompatActivity. La clase AppCompatActivity representa una ventana de Android y tiene todos los métodos necesarios para crear y mostrar los objetos que hemos dispuesto en el archivo xml.</a:t>
            </a:r>
            <a:endParaRPr b="0" lang="es-ES" sz="1800" spc="-1" strike="noStrike">
              <a:latin typeface="Arial"/>
            </a:endParaRPr>
          </a:p>
          <a:p>
            <a:pPr algn="just">
              <a:lnSpc>
                <a:spcPct val="100000"/>
              </a:lnSpc>
            </a:pPr>
            <a:r>
              <a:rPr b="0" lang="es-ES" sz="1800" spc="-1" strike="noStrike">
                <a:solidFill>
                  <a:srgbClr val="333333"/>
                </a:solidFill>
                <a:latin typeface="arial"/>
              </a:rPr>
              <a:t>El código fuente de la clase MainActivity.java es:</a:t>
            </a:r>
            <a:endParaRPr b="0" lang="es-ES" sz="1800" spc="-1" strike="noStrike">
              <a:latin typeface="Arial"/>
            </a:endParaRPr>
          </a:p>
        </p:txBody>
      </p:sp>
      <p:pic>
        <p:nvPicPr>
          <p:cNvPr id="126" name="Imagen 2" descr=""/>
          <p:cNvPicPr/>
          <p:nvPr/>
        </p:nvPicPr>
        <p:blipFill>
          <a:blip r:embed="rId1"/>
          <a:srcRect l="9175" t="13596" r="9716" b="14510"/>
          <a:stretch/>
        </p:blipFill>
        <p:spPr>
          <a:xfrm>
            <a:off x="632160" y="2035080"/>
            <a:ext cx="6391440" cy="3879720"/>
          </a:xfrm>
          <a:prstGeom prst="rect">
            <a:avLst/>
          </a:prstGeom>
          <a:ln>
            <a:noFill/>
          </a:ln>
        </p:spPr>
      </p:pic>
      <p:sp>
        <p:nvSpPr>
          <p:cNvPr id="127" name="CustomShape 2"/>
          <p:cNvSpPr/>
          <p:nvPr/>
        </p:nvSpPr>
        <p:spPr>
          <a:xfrm>
            <a:off x="7243560" y="2035080"/>
            <a:ext cx="4553640" cy="3656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Como mínimo se debe sobrescribir el método onCreate heredado de la clase AppCompatActivity donde procedemos a llamar al método setContentView pasando como referencia una valor almacenado en una constante llamada activity_main contenida en una clase llamada layout que a su vez la contiene una clase llamada R (veremos más adelante que el Android Studio se encarga de crear la clase R en forma automática y sirve como puente entre el archivo xml y nuestra clase MainActivity)</a:t>
            </a:r>
            <a:endParaRPr b="0" lang="es-ES" sz="18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CustomShape 1"/>
          <p:cNvSpPr/>
          <p:nvPr/>
        </p:nvSpPr>
        <p:spPr>
          <a:xfrm>
            <a:off x="4420440" y="126000"/>
            <a:ext cx="2364840" cy="364680"/>
          </a:xfrm>
          <a:prstGeom prst="rect">
            <a:avLst/>
          </a:prstGeom>
          <a:noFill/>
          <a:ln>
            <a:noFill/>
          </a:ln>
        </p:spPr>
        <p:style>
          <a:lnRef idx="0"/>
          <a:fillRef idx="0"/>
          <a:effectRef idx="0"/>
          <a:fontRef idx="minor"/>
        </p:style>
        <p:txBody>
          <a:bodyPr wrap="none" lIns="90000" rIns="90000" tIns="45000" bIns="45000">
            <a:spAutoFit/>
          </a:bodyPr>
          <a:p>
            <a:pPr algn="just">
              <a:lnSpc>
                <a:spcPct val="100000"/>
              </a:lnSpc>
            </a:pPr>
            <a:r>
              <a:rPr b="1" lang="es-ES" sz="1800" spc="-1" strike="noStrike">
                <a:solidFill>
                  <a:srgbClr val="333333"/>
                </a:solidFill>
                <a:latin typeface="arial"/>
              </a:rPr>
              <a:t>Captura de eventos.</a:t>
            </a:r>
            <a:endParaRPr b="0" lang="es-ES" sz="1800" spc="-1" strike="noStrike">
              <a:latin typeface="Arial"/>
            </a:endParaRPr>
          </a:p>
        </p:txBody>
      </p:sp>
      <p:sp>
        <p:nvSpPr>
          <p:cNvPr id="129" name="CustomShape 2"/>
          <p:cNvSpPr/>
          <p:nvPr/>
        </p:nvSpPr>
        <p:spPr>
          <a:xfrm>
            <a:off x="475200" y="628560"/>
            <a:ext cx="11438640" cy="228492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0" lang="es-ES" sz="1800" spc="-1" strike="noStrike">
                <a:solidFill>
                  <a:srgbClr val="333333"/>
                </a:solidFill>
                <a:latin typeface="arial"/>
              </a:rPr>
              <a:t>Ahora viene la parte donde definimos variables en java donde almacenamos las referencias a los objetos definidos en el archivo XML.</a:t>
            </a:r>
            <a:endParaRPr b="0" lang="es-ES" sz="1800" spc="-1" strike="noStrike">
              <a:latin typeface="Arial"/>
            </a:endParaRPr>
          </a:p>
          <a:p>
            <a:pPr algn="just">
              <a:lnSpc>
                <a:spcPct val="100000"/>
              </a:lnSpc>
            </a:pPr>
            <a:r>
              <a:rPr b="0" lang="es-ES" sz="1800" spc="-1" strike="noStrike">
                <a:solidFill>
                  <a:srgbClr val="333333"/>
                </a:solidFill>
                <a:latin typeface="arial"/>
              </a:rPr>
              <a:t>Definimos tres variables, dos de tipo EditText y finalmente una de tipo TextView (estas dos clases se declaran en el paquete android.widget, es necesario importar dichas clases para poder definir las variables de dichas clases, la forma más fácil de importar las clases es una vez que definimos el objeto por ejemplo private EditText et1; veremos que aparece en rojo el nombre de la clase y nos invita el Android Studio a presionar las teclas "Alt" e "Intro" en forma simultánea. Luego el Android Studio codifica automáticamente la línea que importa la clase: import android.widget.EditText;):</a:t>
            </a:r>
            <a:endParaRPr b="0" lang="es-ES" sz="1800" spc="-1" strike="noStrike">
              <a:latin typeface="Arial"/>
            </a:endParaRPr>
          </a:p>
        </p:txBody>
      </p:sp>
      <p:pic>
        <p:nvPicPr>
          <p:cNvPr id="130" name="Imagen 4" descr=""/>
          <p:cNvPicPr/>
          <p:nvPr/>
        </p:nvPicPr>
        <p:blipFill>
          <a:blip r:embed="rId1"/>
          <a:srcRect l="9224" t="11244" r="9561" b="11635"/>
          <a:stretch/>
        </p:blipFill>
        <p:spPr>
          <a:xfrm>
            <a:off x="3258720" y="2936880"/>
            <a:ext cx="4531320" cy="3708000"/>
          </a:xfrm>
          <a:prstGeom prst="rect">
            <a:avLst/>
          </a:prstGeom>
          <a:ln>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0" name="Imagen 1" descr=""/>
          <p:cNvPicPr/>
          <p:nvPr/>
        </p:nvPicPr>
        <p:blipFill>
          <a:blip r:embed="rId1"/>
          <a:srcRect l="1323" t="18432" r="2648" b="11244"/>
          <a:stretch/>
        </p:blipFill>
        <p:spPr>
          <a:xfrm>
            <a:off x="161280" y="1263960"/>
            <a:ext cx="11707560" cy="4822560"/>
          </a:xfrm>
          <a:prstGeom prst="rect">
            <a:avLst/>
          </a:prstGeom>
          <a:ln>
            <a:noFill/>
          </a:ln>
        </p:spPr>
      </p:pic>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CustomShape 1"/>
          <p:cNvSpPr/>
          <p:nvPr/>
        </p:nvSpPr>
        <p:spPr>
          <a:xfrm>
            <a:off x="2805840" y="41652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Recordar que la forma más fácil de importar las clases EditText y TextView es escribir las tres líneas:</a:t>
            </a:r>
            <a:endParaRPr b="0" lang="es-ES" sz="1800" spc="-1" strike="noStrike">
              <a:latin typeface="Arial"/>
            </a:endParaRPr>
          </a:p>
        </p:txBody>
      </p:sp>
      <p:pic>
        <p:nvPicPr>
          <p:cNvPr id="132" name="Imagen 2" descr=""/>
          <p:cNvPicPr/>
          <p:nvPr/>
        </p:nvPicPr>
        <p:blipFill>
          <a:blip r:embed="rId1"/>
          <a:srcRect l="18206" t="25597" r="17368" b="27347"/>
          <a:stretch/>
        </p:blipFill>
        <p:spPr>
          <a:xfrm>
            <a:off x="4007160" y="1174320"/>
            <a:ext cx="2500920" cy="1315440"/>
          </a:xfrm>
          <a:prstGeom prst="rect">
            <a:avLst/>
          </a:prstGeom>
          <a:ln>
            <a:noFill/>
          </a:ln>
        </p:spPr>
      </p:pic>
      <p:sp>
        <p:nvSpPr>
          <p:cNvPr id="133" name="CustomShape 2"/>
          <p:cNvSpPr/>
          <p:nvPr/>
        </p:nvSpPr>
        <p:spPr>
          <a:xfrm>
            <a:off x="2698200" y="2899080"/>
            <a:ext cx="6095520" cy="913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y luego presionar las teclas "Alt" y "Enter" en cada nombre de clase que se debe importar</a:t>
            </a:r>
            <a:br/>
            <a:r>
              <a:rPr b="0" lang="es-ES" sz="1800" spc="-1" strike="noStrike">
                <a:solidFill>
                  <a:srgbClr val="333333"/>
                </a:solidFill>
                <a:latin typeface="arial"/>
              </a:rPr>
              <a:t>Esto hace que se escriban automáticamente los import:</a:t>
            </a:r>
            <a:endParaRPr b="0" lang="es-ES" sz="1800" spc="-1" strike="noStrike">
              <a:latin typeface="Arial"/>
            </a:endParaRPr>
          </a:p>
        </p:txBody>
      </p:sp>
      <p:pic>
        <p:nvPicPr>
          <p:cNvPr id="134" name="Imagen 4" descr=""/>
          <p:cNvPicPr/>
          <p:nvPr/>
        </p:nvPicPr>
        <p:blipFill>
          <a:blip r:embed="rId2"/>
          <a:srcRect l="14136" t="26475" r="14480" b="29432"/>
          <a:stretch/>
        </p:blipFill>
        <p:spPr>
          <a:xfrm>
            <a:off x="3092760" y="4231440"/>
            <a:ext cx="4526640" cy="1513440"/>
          </a:xfrm>
          <a:prstGeom prst="rect">
            <a:avLst/>
          </a:prstGeom>
          <a:ln>
            <a:noFill/>
          </a:ln>
        </p:spPr>
      </p:pic>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CustomShape 1"/>
          <p:cNvSpPr/>
          <p:nvPr/>
        </p:nvSpPr>
        <p:spPr>
          <a:xfrm>
            <a:off x="2904480" y="19224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Los nombres que le dí a los objetos en este caso coinciden con la propiedad id (no es obligatorio):</a:t>
            </a:r>
            <a:endParaRPr b="0" lang="es-ES" sz="1800" spc="-1" strike="noStrike">
              <a:latin typeface="Arial"/>
            </a:endParaRPr>
          </a:p>
        </p:txBody>
      </p:sp>
      <p:pic>
        <p:nvPicPr>
          <p:cNvPr id="136" name="Imagen 2" descr=""/>
          <p:cNvPicPr/>
          <p:nvPr/>
        </p:nvPicPr>
        <p:blipFill>
          <a:blip r:embed="rId1"/>
          <a:srcRect l="17620" t="25215" r="18487" b="25597"/>
          <a:stretch/>
        </p:blipFill>
        <p:spPr>
          <a:xfrm>
            <a:off x="3908520" y="919080"/>
            <a:ext cx="2958120" cy="1685520"/>
          </a:xfrm>
          <a:prstGeom prst="rect">
            <a:avLst/>
          </a:prstGeom>
          <a:ln>
            <a:noFill/>
          </a:ln>
        </p:spPr>
      </p:pic>
      <p:sp>
        <p:nvSpPr>
          <p:cNvPr id="137" name="CustomShape 2"/>
          <p:cNvSpPr/>
          <p:nvPr/>
        </p:nvSpPr>
        <p:spPr>
          <a:xfrm>
            <a:off x="1022040" y="2670120"/>
            <a:ext cx="10416600" cy="91332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0" lang="es-ES" sz="1800" spc="-1" strike="noStrike">
                <a:solidFill>
                  <a:srgbClr val="333333"/>
                </a:solidFill>
                <a:latin typeface="arial"/>
              </a:rPr>
              <a:t>Para la clase Button no es necesario definir un atributo.</a:t>
            </a:r>
            <a:endParaRPr b="0" lang="es-ES" sz="1800" spc="-1" strike="noStrike">
              <a:latin typeface="Arial"/>
            </a:endParaRPr>
          </a:p>
          <a:p>
            <a:pPr algn="just">
              <a:lnSpc>
                <a:spcPct val="100000"/>
              </a:lnSpc>
            </a:pPr>
            <a:r>
              <a:rPr b="0" lang="es-ES" sz="1800" spc="-1" strike="noStrike">
                <a:solidFill>
                  <a:srgbClr val="333333"/>
                </a:solidFill>
                <a:latin typeface="arial"/>
              </a:rPr>
              <a:t>En el método onCreate debemos enlazar estas variables con los objetos definidos en el archivo XML, esto se hace llamando al método findViewById:</a:t>
            </a:r>
            <a:endParaRPr b="0" lang="es-ES" sz="1800" spc="-1" strike="noStrike">
              <a:latin typeface="Arial"/>
            </a:endParaRPr>
          </a:p>
        </p:txBody>
      </p:sp>
      <p:pic>
        <p:nvPicPr>
          <p:cNvPr id="138" name="Imagen 4" descr=""/>
          <p:cNvPicPr/>
          <p:nvPr/>
        </p:nvPicPr>
        <p:blipFill>
          <a:blip r:embed="rId2"/>
          <a:srcRect l="9525" t="16782" r="9677" b="18516"/>
          <a:stretch/>
        </p:blipFill>
        <p:spPr>
          <a:xfrm>
            <a:off x="2308320" y="3836880"/>
            <a:ext cx="6158520" cy="2790720"/>
          </a:xfrm>
          <a:prstGeom prst="rect">
            <a:avLst/>
          </a:prstGeom>
          <a:ln>
            <a:noFill/>
          </a:ln>
        </p:spPr>
      </p:pic>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CustomShape 1"/>
          <p:cNvSpPr/>
          <p:nvPr/>
        </p:nvSpPr>
        <p:spPr>
          <a:xfrm>
            <a:off x="259920" y="182880"/>
            <a:ext cx="6445440" cy="283356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0" lang="es-ES" sz="1800" spc="-1" strike="noStrike">
                <a:solidFill>
                  <a:srgbClr val="333333"/>
                </a:solidFill>
                <a:latin typeface="arial"/>
              </a:rPr>
              <a:t>Al método findViewById debemos pasar la constante creada en la clase R (recordemos que se crea automáticamente esta clase) el nombre de la constante si debe ser igual con el nombre de la propiedad del objeto creado en el archivo XML. Como el método findViewById retorna un objeto de tipo View luego debemos utilizar el operador cast (es decir le antecedemos entre paréntesis el nombre de la clase)</a:t>
            </a:r>
            <a:endParaRPr b="0" lang="es-ES" sz="1800" spc="-1" strike="noStrike">
              <a:latin typeface="Arial"/>
            </a:endParaRPr>
          </a:p>
          <a:p>
            <a:pPr algn="just">
              <a:lnSpc>
                <a:spcPct val="100000"/>
              </a:lnSpc>
            </a:pPr>
            <a:r>
              <a:rPr b="0" lang="es-ES" sz="1800" spc="-1" strike="noStrike">
                <a:solidFill>
                  <a:srgbClr val="333333"/>
                </a:solidFill>
                <a:latin typeface="arial"/>
              </a:rPr>
              <a:t>Ya tenemos almacenados en las variables las referencias a los tres objetos que se crean al llamar al método:setContentView(R.layout.main); .</a:t>
            </a:r>
            <a:endParaRPr b="0" lang="es-ES" sz="1800" spc="-1" strike="noStrike">
              <a:latin typeface="Arial"/>
            </a:endParaRPr>
          </a:p>
        </p:txBody>
      </p:sp>
      <p:sp>
        <p:nvSpPr>
          <p:cNvPr id="140" name="CustomShape 2"/>
          <p:cNvSpPr/>
          <p:nvPr/>
        </p:nvSpPr>
        <p:spPr>
          <a:xfrm>
            <a:off x="434880" y="3725280"/>
            <a:ext cx="6095520" cy="11876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Ahora planteamos el método que se ejecutará cuando se presione el botón (el método debe recibir como parámetro un objeto de la clase View) En nuestro ejemplo lo llamé sumar:</a:t>
            </a:r>
            <a:endParaRPr b="0" lang="es-ES" sz="1800" spc="-1" strike="noStrike">
              <a:latin typeface="Arial"/>
            </a:endParaRPr>
          </a:p>
        </p:txBody>
      </p:sp>
      <p:pic>
        <p:nvPicPr>
          <p:cNvPr id="141" name="Imagen 3" descr=""/>
          <p:cNvPicPr/>
          <p:nvPr/>
        </p:nvPicPr>
        <p:blipFill>
          <a:blip r:embed="rId1"/>
          <a:srcRect l="9348" t="8236" r="10528" b="8236"/>
          <a:stretch/>
        </p:blipFill>
        <p:spPr>
          <a:xfrm>
            <a:off x="6840000" y="528840"/>
            <a:ext cx="5226120" cy="6138720"/>
          </a:xfrm>
          <a:prstGeom prst="rect">
            <a:avLst/>
          </a:prstGeom>
          <a:ln>
            <a:noFill/>
          </a:ln>
        </p:spPr>
      </p:pic>
      <p:sp>
        <p:nvSpPr>
          <p:cNvPr id="142" name="CustomShape 3"/>
          <p:cNvSpPr/>
          <p:nvPr/>
        </p:nvSpPr>
        <p:spPr>
          <a:xfrm>
            <a:off x="434880" y="537408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Debemos importar lar clase View (presionamos las teclas "Alt" y luego "Enter" en forma simultanea)</a:t>
            </a:r>
            <a:endParaRPr b="0" lang="es-ES" sz="18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CustomShape 1"/>
          <p:cNvSpPr/>
          <p:nvPr/>
        </p:nvSpPr>
        <p:spPr>
          <a:xfrm>
            <a:off x="2590920" y="198000"/>
            <a:ext cx="6095520" cy="1461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Ahora debemos ir al archivo XML (vista de diseño) e inicializar la propiedad onClick del objeto button con el nombre del método que acabamos de crear (este paso es fundamental para que el objeto de la clase Button pueda llamar al método sumar que acabamos de crear):</a:t>
            </a:r>
            <a:endParaRPr b="0" lang="es-ES" sz="1800" spc="-1" strike="noStrike">
              <a:latin typeface="Arial"/>
            </a:endParaRPr>
          </a:p>
        </p:txBody>
      </p:sp>
      <p:pic>
        <p:nvPicPr>
          <p:cNvPr id="144" name="Picture 2" descr=""/>
          <p:cNvPicPr/>
          <p:nvPr/>
        </p:nvPicPr>
        <p:blipFill>
          <a:blip r:embed="rId1"/>
          <a:stretch/>
        </p:blipFill>
        <p:spPr>
          <a:xfrm>
            <a:off x="2943720" y="1990080"/>
            <a:ext cx="4970160" cy="4591440"/>
          </a:xfrm>
          <a:prstGeom prst="rect">
            <a:avLst/>
          </a:prstGeom>
          <a:ln>
            <a:noFill/>
          </a:ln>
        </p:spPr>
      </p:pic>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CustomShape 1"/>
          <p:cNvSpPr/>
          <p:nvPr/>
        </p:nvSpPr>
        <p:spPr>
          <a:xfrm>
            <a:off x="2796840" y="26388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Finalmente implementaremos la lógica para sumar los dos valores ingresados en los controles EditText:</a:t>
            </a:r>
            <a:endParaRPr b="0" lang="es-ES" sz="1800" spc="-1" strike="noStrike">
              <a:latin typeface="Arial"/>
            </a:endParaRPr>
          </a:p>
        </p:txBody>
      </p:sp>
      <p:pic>
        <p:nvPicPr>
          <p:cNvPr id="146" name="Imagen 2" descr=""/>
          <p:cNvPicPr/>
          <p:nvPr/>
        </p:nvPicPr>
        <p:blipFill>
          <a:blip r:embed="rId1"/>
          <a:srcRect l="11131" t="16379" r="11390" b="17582"/>
          <a:stretch/>
        </p:blipFill>
        <p:spPr>
          <a:xfrm>
            <a:off x="2796840" y="1254960"/>
            <a:ext cx="5725800" cy="3146400"/>
          </a:xfrm>
          <a:prstGeom prst="rect">
            <a:avLst/>
          </a:prstGeom>
          <a:ln>
            <a:noFill/>
          </a:ln>
        </p:spPr>
      </p:pic>
      <p:sp>
        <p:nvSpPr>
          <p:cNvPr id="147" name="CustomShape 2"/>
          <p:cNvSpPr/>
          <p:nvPr/>
        </p:nvSpPr>
        <p:spPr>
          <a:xfrm>
            <a:off x="1330200" y="4880880"/>
            <a:ext cx="8659440" cy="11876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Extraemos el texto de los dos controles de tipo EditText y los almacenamos en dos variables locales de tipo String. Convertimos los String a tipo entero, los sumamos y el resultado lo enviamos al TextView donde se muestra la suma (previo a convertir la suma a String)</a:t>
            </a:r>
            <a:endParaRPr b="0" lang="es-ES" sz="1800" spc="-1" strike="noStrike">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CustomShape 1"/>
          <p:cNvSpPr/>
          <p:nvPr/>
        </p:nvSpPr>
        <p:spPr>
          <a:xfrm>
            <a:off x="3425760" y="294840"/>
            <a:ext cx="439020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s-ES" sz="1800" spc="-1" strike="noStrike">
                <a:solidFill>
                  <a:srgbClr val="333333"/>
                </a:solidFill>
                <a:latin typeface="arial"/>
              </a:rPr>
              <a:t>La clase completa queda entonces como:</a:t>
            </a:r>
            <a:endParaRPr b="0" lang="es-ES" sz="1800" spc="-1" strike="noStrike">
              <a:latin typeface="Arial"/>
            </a:endParaRPr>
          </a:p>
        </p:txBody>
      </p:sp>
      <p:pic>
        <p:nvPicPr>
          <p:cNvPr id="149" name="Imagen 2" descr=""/>
          <p:cNvPicPr/>
          <p:nvPr/>
        </p:nvPicPr>
        <p:blipFill>
          <a:blip r:embed="rId1"/>
          <a:srcRect l="8573" t="7452" r="9422" b="7452"/>
          <a:stretch/>
        </p:blipFill>
        <p:spPr>
          <a:xfrm>
            <a:off x="3512160" y="833760"/>
            <a:ext cx="4329720" cy="5835600"/>
          </a:xfrm>
          <a:prstGeom prst="rect">
            <a:avLst/>
          </a:prstGeom>
          <a:ln>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CustomShape 1"/>
          <p:cNvSpPr/>
          <p:nvPr/>
        </p:nvSpPr>
        <p:spPr>
          <a:xfrm>
            <a:off x="412200" y="225000"/>
            <a:ext cx="10900800" cy="913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Si ejecutamos nuestro programa podemos ver ahora que los controles EditText muestran los mensajes "Ingrese primer valor" e "Ingrese segundo valor" (la propiedad hint de los EditText muestran un mensaje que se borra automáticamente cuando el operador carga los enteros):</a:t>
            </a:r>
            <a:endParaRPr b="0" lang="es-ES" sz="1800" spc="-1" strike="noStrike">
              <a:latin typeface="Arial"/>
            </a:endParaRPr>
          </a:p>
        </p:txBody>
      </p:sp>
      <p:pic>
        <p:nvPicPr>
          <p:cNvPr id="151" name="Picture 2" descr=""/>
          <p:cNvPicPr/>
          <p:nvPr/>
        </p:nvPicPr>
        <p:blipFill>
          <a:blip r:embed="rId1"/>
          <a:stretch/>
        </p:blipFill>
        <p:spPr>
          <a:xfrm>
            <a:off x="3804120" y="1256040"/>
            <a:ext cx="2980800" cy="5466960"/>
          </a:xfrm>
          <a:prstGeom prst="rect">
            <a:avLst/>
          </a:prstGeom>
          <a:ln>
            <a:noFill/>
          </a:ln>
        </p:spPr>
      </p:pic>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2895480" y="188280"/>
            <a:ext cx="6095520" cy="913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Luego de cargar dos valores al presionar el botón aparece en el TextView el resultado de la suma de los dos EditText :</a:t>
            </a:r>
            <a:endParaRPr b="0" lang="es-ES" sz="1800" spc="-1" strike="noStrike">
              <a:latin typeface="Arial"/>
            </a:endParaRPr>
          </a:p>
        </p:txBody>
      </p:sp>
      <p:pic>
        <p:nvPicPr>
          <p:cNvPr id="153" name="Picture 2" descr=""/>
          <p:cNvPicPr/>
          <p:nvPr/>
        </p:nvPicPr>
        <p:blipFill>
          <a:blip r:embed="rId1"/>
          <a:stretch/>
        </p:blipFill>
        <p:spPr>
          <a:xfrm>
            <a:off x="4189680" y="1111680"/>
            <a:ext cx="2999880" cy="5466960"/>
          </a:xfrm>
          <a:prstGeom prst="rect">
            <a:avLst/>
          </a:prstGeom>
          <a:ln>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51" name="Table 1"/>
          <p:cNvGraphicFramePr/>
          <p:nvPr/>
        </p:nvGraphicFramePr>
        <p:xfrm>
          <a:off x="1655640" y="2207880"/>
          <a:ext cx="8474400" cy="2966400"/>
        </p:xfrm>
        <a:graphic>
          <a:graphicData uri="http://schemas.openxmlformats.org/drawingml/2006/table">
            <a:tbl>
              <a:tblPr/>
              <a:tblGrid>
                <a:gridCol w="4237200"/>
                <a:gridCol w="4237200"/>
              </a:tblGrid>
              <a:tr h="370800">
                <a:tc>
                  <a:txBody>
                    <a:bodyPr>
                      <a:noAutofit/>
                    </a:bodyPr>
                    <a:p>
                      <a:pPr>
                        <a:lnSpc>
                          <a:spcPct val="100000"/>
                        </a:lnSpc>
                      </a:pPr>
                      <a:r>
                        <a:rPr b="1" lang="es-ES" sz="1800" spc="-1" strike="noStrike">
                          <a:solidFill>
                            <a:srgbClr val="ffffff"/>
                          </a:solidFill>
                          <a:latin typeface="Calibri"/>
                        </a:rPr>
                        <a:t>Proveedor</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ed7d31"/>
                    </a:solidFill>
                  </a:tcPr>
                </a:tc>
                <a:tc>
                  <a:txBody>
                    <a:bodyPr>
                      <a:noAutofit/>
                    </a:bodyPr>
                    <a:p>
                      <a:pPr>
                        <a:lnSpc>
                          <a:spcPct val="100000"/>
                        </a:lnSpc>
                      </a:pPr>
                      <a:r>
                        <a:rPr b="1" lang="es-ES" sz="1800" spc="-1" strike="noStrike">
                          <a:solidFill>
                            <a:srgbClr val="ffffff"/>
                          </a:solidFill>
                          <a:latin typeface="Calibri"/>
                        </a:rPr>
                        <a:t>Centro de desarrollo</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ed7d31"/>
                    </a:solidFill>
                  </a:tcPr>
                </a:tc>
              </a:tr>
              <a:tr h="370800">
                <a:tc>
                  <a:txBody>
                    <a:bodyPr>
                      <a:noAutofit/>
                    </a:bodyPr>
                    <a:p>
                      <a:pPr>
                        <a:lnSpc>
                          <a:spcPct val="100000"/>
                        </a:lnSpc>
                      </a:pPr>
                      <a:r>
                        <a:rPr b="0" lang="es-ES" sz="1800" spc="-1" strike="noStrike">
                          <a:solidFill>
                            <a:srgbClr val="000000"/>
                          </a:solidFill>
                          <a:latin typeface="Calibri"/>
                        </a:rPr>
                        <a:t>Sony Ericsson</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c>
                  <a:txBody>
                    <a:bodyPr>
                      <a:noAutofit/>
                    </a:bodyPr>
                    <a:p>
                      <a:pPr>
                        <a:lnSpc>
                          <a:spcPct val="100000"/>
                        </a:lnSpc>
                      </a:pPr>
                      <a:r>
                        <a:rPr b="0" lang="es-ES" sz="1800" spc="-1" strike="noStrike">
                          <a:solidFill>
                            <a:srgbClr val="000000"/>
                          </a:solidFill>
                          <a:latin typeface="Calibri"/>
                        </a:rPr>
                        <a:t>https://developer.sony.com/</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r>
              <a:tr h="370800">
                <a:tc>
                  <a:txBody>
                    <a:bodyPr>
                      <a:noAutofit/>
                    </a:bodyPr>
                    <a:p>
                      <a:pPr>
                        <a:lnSpc>
                          <a:spcPct val="100000"/>
                        </a:lnSpc>
                      </a:pPr>
                      <a:r>
                        <a:rPr b="0" lang="es-ES" sz="1800" spc="-1" strike="noStrike">
                          <a:solidFill>
                            <a:srgbClr val="000000"/>
                          </a:solidFill>
                          <a:latin typeface="Calibri"/>
                        </a:rPr>
                        <a:t>Nokia</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c>
                  <a:txBody>
                    <a:bodyPr>
                      <a:noAutofit/>
                    </a:bodyPr>
                    <a:p>
                      <a:pPr>
                        <a:lnSpc>
                          <a:spcPct val="100000"/>
                        </a:lnSpc>
                      </a:pPr>
                      <a:r>
                        <a:rPr b="0" lang="es-ES" sz="1800" spc="-1" strike="noStrike">
                          <a:solidFill>
                            <a:srgbClr val="000000"/>
                          </a:solidFill>
                          <a:latin typeface="Calibri"/>
                        </a:rPr>
                        <a:t>https://community.phones.nokia.com/</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r>
              <a:tr h="370800">
                <a:tc>
                  <a:txBody>
                    <a:bodyPr>
                      <a:noAutofit/>
                    </a:bodyPr>
                    <a:p>
                      <a:pPr>
                        <a:lnSpc>
                          <a:spcPct val="100000"/>
                        </a:lnSpc>
                      </a:pPr>
                      <a:r>
                        <a:rPr b="0" lang="es-ES" sz="1800" spc="-1" strike="noStrike">
                          <a:solidFill>
                            <a:srgbClr val="000000"/>
                          </a:solidFill>
                          <a:latin typeface="Calibri"/>
                        </a:rPr>
                        <a:t>Samsung</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c>
                  <a:txBody>
                    <a:bodyPr>
                      <a:noAutofit/>
                    </a:bodyPr>
                    <a:p>
                      <a:pPr>
                        <a:lnSpc>
                          <a:spcPct val="100000"/>
                        </a:lnSpc>
                      </a:pPr>
                      <a:r>
                        <a:rPr b="0" lang="es-ES" sz="1800" spc="-1" strike="noStrike">
                          <a:solidFill>
                            <a:srgbClr val="000000"/>
                          </a:solidFill>
                          <a:latin typeface="Calibri"/>
                        </a:rPr>
                        <a:t>https://developer.samsung.com/</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r>
              <a:tr h="370800">
                <a:tc>
                  <a:txBody>
                    <a:bodyPr>
                      <a:noAutofit/>
                    </a:bodyPr>
                    <a:p>
                      <a:pPr>
                        <a:lnSpc>
                          <a:spcPct val="100000"/>
                        </a:lnSpc>
                      </a:pPr>
                      <a:r>
                        <a:rPr b="0" lang="es-ES" sz="1800" spc="-1" strike="noStrike">
                          <a:solidFill>
                            <a:srgbClr val="000000"/>
                          </a:solidFill>
                          <a:latin typeface="Calibri"/>
                        </a:rPr>
                        <a:t>Motorola</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c>
                  <a:txBody>
                    <a:bodyPr>
                      <a:noAutofit/>
                    </a:bodyPr>
                    <a:p>
                      <a:pPr>
                        <a:lnSpc>
                          <a:spcPct val="100000"/>
                        </a:lnSpc>
                      </a:pPr>
                      <a:r>
                        <a:rPr b="0" lang="es-ES" sz="1800" spc="-1" strike="noStrike">
                          <a:solidFill>
                            <a:srgbClr val="000000"/>
                          </a:solidFill>
                          <a:latin typeface="Calibri"/>
                        </a:rPr>
                        <a:t>https://developer.motorola.com/</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r>
              <a:tr h="370800">
                <a:tc>
                  <a:txBody>
                    <a:bodyPr>
                      <a:noAutofit/>
                    </a:bodyPr>
                    <a:p>
                      <a:pPr>
                        <a:lnSpc>
                          <a:spcPct val="100000"/>
                        </a:lnSpc>
                      </a:pPr>
                      <a:r>
                        <a:rPr b="0" lang="es-ES" sz="1800" spc="-1" strike="noStrike">
                          <a:solidFill>
                            <a:srgbClr val="000000"/>
                          </a:solidFill>
                          <a:latin typeface="Calibri"/>
                        </a:rPr>
                        <a:t>Blackberry</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c>
                  <a:txBody>
                    <a:bodyPr>
                      <a:noAutofit/>
                    </a:bodyPr>
                    <a:p>
                      <a:pPr>
                        <a:lnSpc>
                          <a:spcPct val="100000"/>
                        </a:lnSpc>
                      </a:pPr>
                      <a:r>
                        <a:rPr b="0" lang="es-ES" sz="1800" spc="-1" strike="noStrike">
                          <a:solidFill>
                            <a:srgbClr val="000000"/>
                          </a:solidFill>
                          <a:latin typeface="Calibri"/>
                        </a:rPr>
                        <a:t>https://developers.blackberry.com/</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r>
              <a:tr h="370800">
                <a:tc>
                  <a:txBody>
                    <a:bodyPr>
                      <a:noAutofit/>
                    </a:bodyPr>
                    <a:p>
                      <a:pPr>
                        <a:lnSpc>
                          <a:spcPct val="100000"/>
                        </a:lnSpc>
                      </a:pPr>
                      <a:r>
                        <a:rPr b="0" lang="es-ES" sz="1800" spc="-1" strike="noStrike">
                          <a:solidFill>
                            <a:srgbClr val="000000"/>
                          </a:solidFill>
                          <a:latin typeface="Calibri"/>
                        </a:rPr>
                        <a:t>IPhone</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c>
                  <a:txBody>
                    <a:bodyPr>
                      <a:noAutofit/>
                    </a:bodyPr>
                    <a:p>
                      <a:pPr>
                        <a:lnSpc>
                          <a:spcPct val="100000"/>
                        </a:lnSpc>
                      </a:pPr>
                      <a:r>
                        <a:rPr b="0" lang="es-ES" sz="1800" spc="-1" strike="noStrike">
                          <a:solidFill>
                            <a:srgbClr val="000000"/>
                          </a:solidFill>
                          <a:latin typeface="Calibri"/>
                        </a:rPr>
                        <a:t>https://developer.apple.com/</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r>
              <a:tr h="370800">
                <a:tc>
                  <a:txBody>
                    <a:bodyPr>
                      <a:noAutofit/>
                    </a:bodyPr>
                    <a:p>
                      <a:pPr>
                        <a:lnSpc>
                          <a:spcPct val="100000"/>
                        </a:lnSpc>
                      </a:pPr>
                      <a:r>
                        <a:rPr b="0" lang="es-ES" sz="1800" spc="-1" strike="noStrike">
                          <a:solidFill>
                            <a:srgbClr val="000000"/>
                          </a:solidFill>
                          <a:latin typeface="Calibri"/>
                        </a:rPr>
                        <a:t>LG movile</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c>
                  <a:txBody>
                    <a:bodyPr>
                      <a:noAutofit/>
                    </a:bodyPr>
                    <a:p>
                      <a:pPr>
                        <a:lnSpc>
                          <a:spcPct val="100000"/>
                        </a:lnSpc>
                      </a:pPr>
                      <a:r>
                        <a:rPr b="0" lang="es-ES" sz="1800" spc="-1" strike="noStrike">
                          <a:solidFill>
                            <a:srgbClr val="000000"/>
                          </a:solidFill>
                          <a:latin typeface="Calibri"/>
                        </a:rPr>
                        <a:t>https://developer.lge.com/main/Intro.dev</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r>
            </a:tbl>
          </a:graphicData>
        </a:graphic>
      </p:graphicFrame>
      <p:sp>
        <p:nvSpPr>
          <p:cNvPr id="52" name="CustomShape 2"/>
          <p:cNvSpPr/>
          <p:nvPr/>
        </p:nvSpPr>
        <p:spPr>
          <a:xfrm>
            <a:off x="3022920" y="953640"/>
            <a:ext cx="6144480" cy="91332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s-ES" sz="5400" spc="-1" strike="noStrike">
                <a:solidFill>
                  <a:srgbClr val="000000"/>
                </a:solidFill>
                <a:latin typeface="Calibri"/>
              </a:rPr>
              <a:t>Centros de desarrollo</a:t>
            </a:r>
            <a:endParaRPr b="0" lang="es-ES" sz="54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53" name="Table 1"/>
          <p:cNvGraphicFramePr/>
          <p:nvPr/>
        </p:nvGraphicFramePr>
        <p:xfrm>
          <a:off x="627480" y="522360"/>
          <a:ext cx="10766160" cy="3304080"/>
        </p:xfrm>
        <a:graphic>
          <a:graphicData uri="http://schemas.openxmlformats.org/drawingml/2006/table">
            <a:tbl>
              <a:tblPr/>
              <a:tblGrid>
                <a:gridCol w="2133360"/>
                <a:gridCol w="5043960"/>
                <a:gridCol w="3588840"/>
              </a:tblGrid>
              <a:tr h="321840">
                <a:tc>
                  <a:txBody>
                    <a:bodyPr>
                      <a:noAutofit/>
                    </a:bodyPr>
                    <a:p>
                      <a:pPr>
                        <a:lnSpc>
                          <a:spcPct val="100000"/>
                        </a:lnSpc>
                      </a:pPr>
                      <a:r>
                        <a:rPr b="1" lang="es-ES" sz="1800" spc="-1" strike="noStrike">
                          <a:solidFill>
                            <a:srgbClr val="ffffff"/>
                          </a:solidFill>
                          <a:latin typeface="Calibri"/>
                        </a:rPr>
                        <a:t>Arquitectura</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ed7d31"/>
                    </a:solidFill>
                  </a:tcPr>
                </a:tc>
                <a:tc>
                  <a:txBody>
                    <a:bodyPr>
                      <a:noAutofit/>
                    </a:bodyPr>
                    <a:p>
                      <a:pPr>
                        <a:lnSpc>
                          <a:spcPct val="100000"/>
                        </a:lnSpc>
                      </a:pPr>
                      <a:r>
                        <a:rPr b="1" lang="es-ES" sz="1800" spc="-1" strike="noStrike">
                          <a:solidFill>
                            <a:srgbClr val="ffffff"/>
                          </a:solidFill>
                          <a:latin typeface="Calibri"/>
                        </a:rPr>
                        <a:t>Beneficios</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ed7d31"/>
                    </a:solidFill>
                  </a:tcPr>
                </a:tc>
                <a:tc>
                  <a:txBody>
                    <a:bodyPr>
                      <a:noAutofit/>
                    </a:bodyPr>
                    <a:p>
                      <a:pPr>
                        <a:lnSpc>
                          <a:spcPct val="100000"/>
                        </a:lnSpc>
                      </a:pPr>
                      <a:r>
                        <a:rPr b="1" lang="es-ES" sz="1800" spc="-1" strike="noStrike">
                          <a:solidFill>
                            <a:srgbClr val="ffffff"/>
                          </a:solidFill>
                          <a:latin typeface="Calibri"/>
                        </a:rPr>
                        <a:t>Incovenientes</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ed7d31"/>
                    </a:solidFill>
                  </a:tcPr>
                </a:tc>
              </a:tr>
              <a:tr h="1011960">
                <a:tc>
                  <a:txBody>
                    <a:bodyPr>
                      <a:noAutofit/>
                    </a:bodyPr>
                    <a:p>
                      <a:pPr>
                        <a:lnSpc>
                          <a:spcPct val="100000"/>
                        </a:lnSpc>
                      </a:pPr>
                      <a:r>
                        <a:rPr b="0" lang="es-ES" sz="1800" spc="-1" strike="noStrike">
                          <a:solidFill>
                            <a:srgbClr val="000000"/>
                          </a:solidFill>
                          <a:latin typeface="Calibri"/>
                        </a:rPr>
                        <a:t>Cliente nativo</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c>
                  <a:txBody>
                    <a:bodyPr>
                      <a:noAutofit/>
                    </a:bodyPr>
                    <a:p>
                      <a:pPr marL="285840" indent="-285480">
                        <a:lnSpc>
                          <a:spcPct val="100000"/>
                        </a:lnSpc>
                        <a:buClr>
                          <a:srgbClr val="000000"/>
                        </a:buClr>
                        <a:buFont typeface="StarSymbol"/>
                        <a:buChar char="-"/>
                      </a:pPr>
                      <a:r>
                        <a:rPr b="0" lang="es-ES" sz="1800" spc="-1" strike="noStrike">
                          <a:solidFill>
                            <a:srgbClr val="000000"/>
                          </a:solidFill>
                          <a:latin typeface="Calibri"/>
                        </a:rPr>
                        <a:t>Aplicaciones sofisticadas y control sobre el entorno local.</a:t>
                      </a:r>
                      <a:endParaRPr b="0" lang="es-ES" sz="1800" spc="-1" strike="noStrike">
                        <a:latin typeface="Arial"/>
                      </a:endParaRPr>
                    </a:p>
                    <a:p>
                      <a:pPr marL="285840" indent="-285480">
                        <a:lnSpc>
                          <a:spcPct val="100000"/>
                        </a:lnSpc>
                        <a:buClr>
                          <a:srgbClr val="000000"/>
                        </a:buClr>
                        <a:buFont typeface="StarSymbol"/>
                        <a:buChar char="-"/>
                      </a:pPr>
                      <a:r>
                        <a:rPr b="0" lang="es-ES" sz="1800" spc="-1" strike="noStrike">
                          <a:solidFill>
                            <a:srgbClr val="000000"/>
                          </a:solidFill>
                          <a:latin typeface="Calibri"/>
                        </a:rPr>
                        <a:t>Características multitarea sobre muchas plataformas</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c>
                  <a:txBody>
                    <a:bodyPr>
                      <a:noAutofit/>
                    </a:bodyPr>
                    <a:p>
                      <a:pPr marL="285840" indent="-285480">
                        <a:lnSpc>
                          <a:spcPct val="100000"/>
                        </a:lnSpc>
                        <a:buClr>
                          <a:srgbClr val="000000"/>
                        </a:buClr>
                        <a:buFont typeface="StarSymbol"/>
                        <a:buChar char="-"/>
                      </a:pPr>
                      <a:r>
                        <a:rPr b="0" lang="es-ES" sz="1800" spc="-1" strike="noStrike">
                          <a:solidFill>
                            <a:srgbClr val="000000"/>
                          </a:solidFill>
                          <a:latin typeface="Calibri"/>
                        </a:rPr>
                        <a:t>El más alto nivel de esfuerzo de desarrollo</a:t>
                      </a:r>
                      <a:endParaRPr b="0" lang="es-ES" sz="1800" spc="-1" strike="noStrike">
                        <a:latin typeface="Arial"/>
                      </a:endParaRPr>
                    </a:p>
                    <a:p>
                      <a:pPr marL="285840" indent="-285480">
                        <a:lnSpc>
                          <a:spcPct val="100000"/>
                        </a:lnSpc>
                        <a:buClr>
                          <a:srgbClr val="000000"/>
                        </a:buClr>
                        <a:buFont typeface="StarSymbol"/>
                        <a:buChar char="-"/>
                      </a:pPr>
                      <a:r>
                        <a:rPr b="0" lang="es-ES" sz="1800" spc="-1" strike="noStrike">
                          <a:solidFill>
                            <a:srgbClr val="000000"/>
                          </a:solidFill>
                          <a:latin typeface="Calibri"/>
                        </a:rPr>
                        <a:t>Diferente código base para diferentes dispositivos.</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r>
              <a:tr h="1011960">
                <a:tc>
                  <a:txBody>
                    <a:bodyPr>
                      <a:noAutofit/>
                    </a:bodyPr>
                    <a:p>
                      <a:pPr>
                        <a:lnSpc>
                          <a:spcPct val="100000"/>
                        </a:lnSpc>
                      </a:pPr>
                      <a:r>
                        <a:rPr b="0" lang="es-ES" sz="1800" spc="-1" strike="noStrike">
                          <a:solidFill>
                            <a:srgbClr val="000000"/>
                          </a:solidFill>
                          <a:latin typeface="Calibri"/>
                        </a:rPr>
                        <a:t>Java ME</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c>
                  <a:txBody>
                    <a:bodyPr>
                      <a:noAutofit/>
                    </a:bodyPr>
                    <a:p>
                      <a:pPr marL="285840" indent="-285480">
                        <a:lnSpc>
                          <a:spcPct val="100000"/>
                        </a:lnSpc>
                        <a:buClr>
                          <a:srgbClr val="000000"/>
                        </a:buClr>
                        <a:buFont typeface="StarSymbol"/>
                        <a:buChar char="-"/>
                      </a:pPr>
                      <a:r>
                        <a:rPr b="0" lang="es-ES" sz="1800" spc="-1" strike="noStrike">
                          <a:solidFill>
                            <a:srgbClr val="000000"/>
                          </a:solidFill>
                          <a:latin typeface="Calibri"/>
                        </a:rPr>
                        <a:t>El mismo código base puede soportar múltiples aplicaciones.</a:t>
                      </a:r>
                      <a:endParaRPr b="0" lang="es-ES" sz="1800" spc="-1" strike="noStrike">
                        <a:latin typeface="Arial"/>
                      </a:endParaRPr>
                    </a:p>
                    <a:p>
                      <a:pPr marL="285840" indent="-285480">
                        <a:lnSpc>
                          <a:spcPct val="100000"/>
                        </a:lnSpc>
                        <a:buClr>
                          <a:srgbClr val="000000"/>
                        </a:buClr>
                        <a:buFont typeface="StarSymbol"/>
                        <a:buChar char="-"/>
                      </a:pPr>
                      <a:r>
                        <a:rPr b="0" lang="es-ES" sz="1800" spc="-1" strike="noStrike">
                          <a:solidFill>
                            <a:srgbClr val="000000"/>
                          </a:solidFill>
                          <a:latin typeface="Calibri"/>
                        </a:rPr>
                        <a:t>Aplicaciones más sofisticadas</a:t>
                      </a:r>
                      <a:endParaRPr b="0" lang="es-ES" sz="1800" spc="-1" strike="noStrike">
                        <a:latin typeface="Arial"/>
                      </a:endParaRPr>
                    </a:p>
                    <a:p>
                      <a:pPr>
                        <a:lnSpc>
                          <a:spcPct val="100000"/>
                        </a:lnSpc>
                      </a:pP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c>
                  <a:txBody>
                    <a:bodyPr>
                      <a:noAutofit/>
                    </a:bodyPr>
                    <a:p>
                      <a:pPr marL="285840" indent="-285480">
                        <a:lnSpc>
                          <a:spcPct val="100000"/>
                        </a:lnSpc>
                        <a:buClr>
                          <a:srgbClr val="000000"/>
                        </a:buClr>
                        <a:buFont typeface="StarSymbol"/>
                        <a:buChar char="-"/>
                      </a:pPr>
                      <a:r>
                        <a:rPr b="0" lang="es-ES" sz="1800" spc="-1" strike="noStrike">
                          <a:solidFill>
                            <a:srgbClr val="000000"/>
                          </a:solidFill>
                          <a:latin typeface="Calibri"/>
                        </a:rPr>
                        <a:t>Algunso límites de capacidad (no multitarea)</a:t>
                      </a:r>
                      <a:endParaRPr b="0" lang="es-ES" sz="1800" spc="-1" strike="noStrike">
                        <a:latin typeface="Arial"/>
                      </a:endParaRPr>
                    </a:p>
                    <a:p>
                      <a:pPr marL="285840" indent="-285480">
                        <a:lnSpc>
                          <a:spcPct val="100000"/>
                        </a:lnSpc>
                        <a:buClr>
                          <a:srgbClr val="000000"/>
                        </a:buClr>
                        <a:buFont typeface="StarSymbol"/>
                        <a:buChar char="-"/>
                      </a:pPr>
                      <a:r>
                        <a:rPr b="0" lang="es-ES" sz="1800" spc="-1" strike="noStrike">
                          <a:solidFill>
                            <a:srgbClr val="000000"/>
                          </a:solidFill>
                          <a:latin typeface="Calibri"/>
                        </a:rPr>
                        <a:t>Require prueba y adaptación para las plataformas.</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r>
              <a:tr h="1242000">
                <a:tc>
                  <a:txBody>
                    <a:bodyPr>
                      <a:noAutofit/>
                    </a:bodyPr>
                    <a:p>
                      <a:pPr>
                        <a:lnSpc>
                          <a:spcPct val="100000"/>
                        </a:lnSpc>
                      </a:pPr>
                      <a:r>
                        <a:rPr b="0" lang="es-ES" sz="1800" spc="-1" strike="noStrike">
                          <a:solidFill>
                            <a:srgbClr val="000000"/>
                          </a:solidFill>
                          <a:latin typeface="Calibri"/>
                        </a:rPr>
                        <a:t>Navegador WEB</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c>
                  <a:txBody>
                    <a:bodyPr>
                      <a:noAutofit/>
                    </a:bodyPr>
                    <a:p>
                      <a:pPr marL="285840" indent="-285480">
                        <a:lnSpc>
                          <a:spcPct val="100000"/>
                        </a:lnSpc>
                        <a:buClr>
                          <a:srgbClr val="000000"/>
                        </a:buClr>
                        <a:buFont typeface="StarSymbol"/>
                        <a:buChar char="-"/>
                      </a:pPr>
                      <a:r>
                        <a:rPr b="0" lang="es-ES" sz="1800" spc="-1" strike="noStrike">
                          <a:solidFill>
                            <a:srgbClr val="000000"/>
                          </a:solidFill>
                          <a:latin typeface="Calibri"/>
                        </a:rPr>
                        <a:t>Desarrollo rápido</a:t>
                      </a:r>
                      <a:endParaRPr b="0" lang="es-ES" sz="1800" spc="-1" strike="noStrike">
                        <a:latin typeface="Arial"/>
                      </a:endParaRPr>
                    </a:p>
                    <a:p>
                      <a:pPr marL="285840" indent="-285480">
                        <a:lnSpc>
                          <a:spcPct val="100000"/>
                        </a:lnSpc>
                        <a:buClr>
                          <a:srgbClr val="000000"/>
                        </a:buClr>
                        <a:buFont typeface="StarSymbol"/>
                        <a:buChar char="-"/>
                      </a:pPr>
                      <a:r>
                        <a:rPr b="0" lang="es-ES" sz="1800" spc="-1" strike="noStrike">
                          <a:solidFill>
                            <a:srgbClr val="000000"/>
                          </a:solidFill>
                          <a:latin typeface="Calibri"/>
                        </a:rPr>
                        <a:t>No requiere mantenimiento del código cliente</a:t>
                      </a:r>
                      <a:endParaRPr b="0" lang="es-ES" sz="1800" spc="-1" strike="noStrike">
                        <a:latin typeface="Arial"/>
                      </a:endParaRPr>
                    </a:p>
                    <a:p>
                      <a:pPr marL="285840" indent="-285480">
                        <a:lnSpc>
                          <a:spcPct val="100000"/>
                        </a:lnSpc>
                        <a:buClr>
                          <a:srgbClr val="000000"/>
                        </a:buClr>
                        <a:buFont typeface="StarSymbol"/>
                        <a:buChar char="-"/>
                      </a:pPr>
                      <a:r>
                        <a:rPr b="0" lang="es-ES" sz="1800" spc="-1" strike="noStrike">
                          <a:solidFill>
                            <a:srgbClr val="000000"/>
                          </a:solidFill>
                          <a:latin typeface="Calibri"/>
                        </a:rPr>
                        <a:t>Método WEB 2.0 disponible</a:t>
                      </a:r>
                      <a:endParaRPr b="0" lang="es-ES" sz="1800" spc="-1" strike="noStrike">
                        <a:latin typeface="Arial"/>
                      </a:endParaRPr>
                    </a:p>
                    <a:p>
                      <a:pPr marL="285840" indent="-285480">
                        <a:lnSpc>
                          <a:spcPct val="100000"/>
                        </a:lnSpc>
                        <a:buClr>
                          <a:srgbClr val="000000"/>
                        </a:buClr>
                        <a:buFont typeface="StarSymbol"/>
                        <a:buChar char="-"/>
                      </a:pPr>
                      <a:r>
                        <a:rPr b="0" lang="es-ES" sz="1800" spc="-1" strike="noStrike">
                          <a:solidFill>
                            <a:srgbClr val="000000"/>
                          </a:solidFill>
                          <a:latin typeface="Calibri"/>
                        </a:rPr>
                        <a:t>Trabajo con un amplio rango de dispositivos móviles</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c>
                  <a:txBody>
                    <a:bodyPr>
                      <a:noAutofit/>
                    </a:bodyPr>
                    <a:p>
                      <a:pPr>
                        <a:lnSpc>
                          <a:spcPct val="100000"/>
                        </a:lnSpc>
                      </a:pPr>
                      <a:r>
                        <a:rPr b="0" lang="es-ES" sz="1800" spc="-1" strike="noStrike">
                          <a:solidFill>
                            <a:srgbClr val="000000"/>
                          </a:solidFill>
                          <a:latin typeface="Calibri"/>
                        </a:rPr>
                        <a:t>- Menos sensible y capas que las aplicaciones nativas</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8d7cd"/>
                    </a:solidFill>
                  </a:tcPr>
                </a:tc>
              </a:tr>
              <a:tr h="1011960">
                <a:tc>
                  <a:txBody>
                    <a:bodyPr>
                      <a:noAutofit/>
                    </a:bodyPr>
                    <a:p>
                      <a:pPr>
                        <a:lnSpc>
                          <a:spcPct val="100000"/>
                        </a:lnSpc>
                      </a:pPr>
                      <a:r>
                        <a:rPr b="0" lang="es-ES" sz="1800" spc="-1" strike="noStrike">
                          <a:solidFill>
                            <a:srgbClr val="000000"/>
                          </a:solidFill>
                          <a:latin typeface="Calibri"/>
                        </a:rPr>
                        <a:t>Midleware móvil</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c>
                  <a:txBody>
                    <a:bodyPr>
                      <a:noAutofit/>
                    </a:bodyPr>
                    <a:p>
                      <a:pPr>
                        <a:lnSpc>
                          <a:spcPct val="100000"/>
                        </a:lnSpc>
                      </a:pPr>
                      <a:r>
                        <a:rPr b="0" lang="es-ES" sz="1800" spc="-1" strike="noStrike">
                          <a:solidFill>
                            <a:srgbClr val="000000"/>
                          </a:solidFill>
                          <a:latin typeface="Calibri"/>
                        </a:rPr>
                        <a:t>- Alto nivel de capacidad con reducido esfuerzo de desarrollo</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c>
                  <a:txBody>
                    <a:bodyPr>
                      <a:noAutofit/>
                    </a:bodyPr>
                    <a:p>
                      <a:pPr marL="285840" indent="-285480">
                        <a:lnSpc>
                          <a:spcPct val="100000"/>
                        </a:lnSpc>
                        <a:buClr>
                          <a:srgbClr val="000000"/>
                        </a:buClr>
                        <a:buFont typeface="StarSymbol"/>
                        <a:buChar char="-"/>
                      </a:pPr>
                      <a:r>
                        <a:rPr b="0" lang="es-ES" sz="1800" spc="-1" strike="noStrike">
                          <a:solidFill>
                            <a:srgbClr val="000000"/>
                          </a:solidFill>
                          <a:latin typeface="Calibri"/>
                        </a:rPr>
                        <a:t>Tasas adicionales de licencia </a:t>
                      </a:r>
                      <a:endParaRPr b="0" lang="es-ES" sz="1800" spc="-1" strike="noStrike">
                        <a:latin typeface="Arial"/>
                      </a:endParaRPr>
                    </a:p>
                    <a:p>
                      <a:pPr marL="285840" indent="-285480">
                        <a:lnSpc>
                          <a:spcPct val="100000"/>
                        </a:lnSpc>
                        <a:buClr>
                          <a:srgbClr val="000000"/>
                        </a:buClr>
                        <a:buFont typeface="StarSymbol"/>
                        <a:buChar char="-"/>
                      </a:pPr>
                      <a:r>
                        <a:rPr b="0" lang="es-ES" sz="1800" spc="-1" strike="noStrike">
                          <a:solidFill>
                            <a:srgbClr val="000000"/>
                          </a:solidFill>
                          <a:latin typeface="Calibri"/>
                        </a:rPr>
                        <a:t>Curva de apredizaje y esfuerzo de integración potencialmente grande.</a:t>
                      </a:r>
                      <a:endParaRPr b="0" lang="es-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bece7"/>
                    </a:solidFill>
                  </a:tcPr>
                </a:tc>
              </a:tr>
            </a:tbl>
          </a:graphicData>
        </a:graphic>
      </p:graphicFrame>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4" name="Imagen 1" descr=""/>
          <p:cNvPicPr/>
          <p:nvPr/>
        </p:nvPicPr>
        <p:blipFill>
          <a:blip r:embed="rId1"/>
          <a:srcRect l="28020" t="12028" r="21327" b="14250"/>
          <a:stretch/>
        </p:blipFill>
        <p:spPr>
          <a:xfrm>
            <a:off x="1945440" y="241920"/>
            <a:ext cx="7727040" cy="6325200"/>
          </a:xfrm>
          <a:prstGeom prst="rect">
            <a:avLst/>
          </a:prstGeom>
          <a:ln>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 name="CustomShape 1"/>
          <p:cNvSpPr/>
          <p:nvPr/>
        </p:nvSpPr>
        <p:spPr>
          <a:xfrm>
            <a:off x="591840" y="34488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s-ES" sz="1800" spc="-1" strike="noStrike">
                <a:solidFill>
                  <a:srgbClr val="333333"/>
                </a:solidFill>
                <a:latin typeface="Arial"/>
              </a:rPr>
              <a:t>1 - Instalación de las herramientas necesarias para programar para Android Studio</a:t>
            </a:r>
            <a:endParaRPr b="0" lang="es-ES" sz="1800" spc="-1" strike="noStrike">
              <a:latin typeface="Arial"/>
            </a:endParaRPr>
          </a:p>
        </p:txBody>
      </p:sp>
      <p:sp>
        <p:nvSpPr>
          <p:cNvPr id="56" name="CustomShape 2"/>
          <p:cNvSpPr/>
          <p:nvPr/>
        </p:nvSpPr>
        <p:spPr>
          <a:xfrm>
            <a:off x="2635560" y="2116080"/>
            <a:ext cx="6095520" cy="338220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1" lang="es-ES" sz="1800" spc="-1" strike="noStrike">
                <a:solidFill>
                  <a:srgbClr val="555555"/>
                </a:solidFill>
                <a:latin typeface="arial"/>
              </a:rPr>
              <a:t>Descarga de herramientas necesarios para programar para Android con el Android Studio</a:t>
            </a:r>
            <a:endParaRPr b="0" lang="es-ES" sz="1800" spc="-1" strike="noStrike">
              <a:latin typeface="Arial"/>
            </a:endParaRPr>
          </a:p>
          <a:p>
            <a:pPr algn="just">
              <a:lnSpc>
                <a:spcPct val="100000"/>
              </a:lnSpc>
            </a:pPr>
            <a:br/>
            <a:r>
              <a:rPr b="0" lang="es-ES" sz="1800" spc="-1" strike="noStrike">
                <a:solidFill>
                  <a:srgbClr val="333333"/>
                </a:solidFill>
                <a:latin typeface="arial"/>
              </a:rPr>
              <a:t>1 - Primero debemos instalar el compilador de Java y la máquina virtual. Estas herramientas las podemos descargar de:</a:t>
            </a:r>
            <a:br/>
            <a:r>
              <a:rPr b="0" lang="es-ES" sz="1800" spc="-1" strike="noStrike" u="sng">
                <a:solidFill>
                  <a:srgbClr val="0563c1"/>
                </a:solidFill>
                <a:uFillTx/>
                <a:latin typeface="arial"/>
                <a:hlinkClick r:id="rId1"/>
              </a:rPr>
              <a:t>Java SE </a:t>
            </a:r>
            <a:r>
              <a:rPr b="0" lang="es-ES" sz="1800" spc="-1" strike="noStrike" u="sng">
                <a:solidFill>
                  <a:srgbClr val="0563c1"/>
                </a:solidFill>
                <a:uFillTx/>
                <a:latin typeface="arial"/>
                <a:hlinkClick r:id="rId2"/>
              </a:rPr>
              <a:t>Development</a:t>
            </a:r>
            <a:r>
              <a:rPr b="0" lang="es-ES" sz="1800" spc="-1" strike="noStrike" u="sng">
                <a:solidFill>
                  <a:srgbClr val="0563c1"/>
                </a:solidFill>
                <a:uFillTx/>
                <a:latin typeface="arial"/>
                <a:hlinkClick r:id="rId3"/>
              </a:rPr>
              <a:t> Kit (JDK).</a:t>
            </a:r>
            <a:endParaRPr b="0" lang="es-ES" sz="1800" spc="-1" strike="noStrike">
              <a:latin typeface="Arial"/>
            </a:endParaRPr>
          </a:p>
          <a:p>
            <a:pPr algn="just">
              <a:lnSpc>
                <a:spcPct val="100000"/>
              </a:lnSpc>
            </a:pPr>
            <a:r>
              <a:rPr b="0" lang="es-ES" sz="1800" spc="-1" strike="noStrike">
                <a:solidFill>
                  <a:srgbClr val="333333"/>
                </a:solidFill>
                <a:latin typeface="arial"/>
              </a:rPr>
              <a:t>2 - El segundo paso es la descarga del Android Studio (que contiene todo lo necesario para comenzar el desarrollo de aplicaciones en Android), lo hacemos del sitio :</a:t>
            </a:r>
            <a:br/>
            <a:r>
              <a:rPr b="0" lang="es-ES" sz="1800" spc="-1" strike="noStrike" u="sng">
                <a:solidFill>
                  <a:srgbClr val="0563c1"/>
                </a:solidFill>
                <a:uFillTx/>
                <a:latin typeface="arial"/>
                <a:hlinkClick r:id="rId4"/>
              </a:rPr>
              <a:t>Android Studio</a:t>
            </a:r>
            <a:r>
              <a:rPr b="0" lang="es-ES" sz="1800" spc="-1" strike="noStrike" u="sng">
                <a:solidFill>
                  <a:srgbClr val="0563c1"/>
                </a:solidFill>
                <a:uFillTx/>
                <a:latin typeface="arial"/>
                <a:hlinkClick r:id="rId5"/>
              </a:rPr>
              <a:t>.</a:t>
            </a:r>
            <a:endParaRPr b="0" lang="es-ES"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7" name="Picture 2" descr=""/>
          <p:cNvPicPr/>
          <p:nvPr/>
        </p:nvPicPr>
        <p:blipFill>
          <a:blip r:embed="rId1"/>
          <a:stretch/>
        </p:blipFill>
        <p:spPr>
          <a:xfrm>
            <a:off x="2536920" y="1503720"/>
            <a:ext cx="5932440" cy="4636440"/>
          </a:xfrm>
          <a:prstGeom prst="rect">
            <a:avLst/>
          </a:prstGeom>
          <a:ln>
            <a:noFill/>
          </a:ln>
        </p:spPr>
      </p:pic>
      <p:sp>
        <p:nvSpPr>
          <p:cNvPr id="58" name="CustomShape 1"/>
          <p:cNvSpPr/>
          <p:nvPr/>
        </p:nvSpPr>
        <p:spPr>
          <a:xfrm>
            <a:off x="484200" y="308880"/>
            <a:ext cx="6095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s-ES" sz="1800" spc="-1" strike="noStrike">
                <a:solidFill>
                  <a:srgbClr val="333333"/>
                </a:solidFill>
                <a:latin typeface="Arial"/>
              </a:rPr>
              <a:t>Ahora procedemos a su instalación en el equipo ejecutando el archivo que acabamos de descargar:</a:t>
            </a:r>
            <a:endParaRPr b="0" lang="es-ES" sz="18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568</TotalTime>
  <Application>Ultra_Office/6.2.3.2$Windows_x86 LibreOffice_project/</Application>
  <Words>2227</Words>
  <Paragraphs>120</Paragraphs>
  <Company>HP</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2020-09-11T18:31:02Z</dcterms:created>
  <dc:creator>carlos blanco gómez</dc:creator>
  <dc:description/>
  <dc:language>es-ES</dc:language>
  <cp:lastModifiedBy/>
  <dcterms:modified xsi:type="dcterms:W3CDTF">2021-10-31T12:33:54Z</dcterms:modified>
  <cp:revision>28</cp:revision>
  <dc:subject/>
  <dc:title>Presentación de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Company">
    <vt:lpwstr>HP</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0</vt:i4>
  </property>
  <property fmtid="{D5CDD505-2E9C-101B-9397-08002B2CF9AE}" pid="9" name="PresentationFormat">
    <vt:lpwstr>Panorámica</vt:lpwstr>
  </property>
  <property fmtid="{D5CDD505-2E9C-101B-9397-08002B2CF9AE}" pid="10" name="ScaleCrop">
    <vt:bool>0</vt:bool>
  </property>
  <property fmtid="{D5CDD505-2E9C-101B-9397-08002B2CF9AE}" pid="11" name="ShareDoc">
    <vt:bool>0</vt:bool>
  </property>
  <property fmtid="{D5CDD505-2E9C-101B-9397-08002B2CF9AE}" pid="12" name="Slides">
    <vt:i4>47</vt:i4>
  </property>
</Properties>
</file>